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80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40D6-6C7D-48AC-BB42-8D1D25E42DD1}" type="datetimeFigureOut">
              <a:rPr lang="he-IL" smtClean="0"/>
              <a:t>ד'/אלול/תשפ"ב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A053ABA-3FB0-4A7D-A62A-940DD7A68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9058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40D6-6C7D-48AC-BB42-8D1D25E42DD1}" type="datetimeFigureOut">
              <a:rPr lang="he-IL" smtClean="0"/>
              <a:t>ד'/אלול/תשפ"ב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A053ABA-3FB0-4A7D-A62A-940DD7A68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9551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40D6-6C7D-48AC-BB42-8D1D25E42DD1}" type="datetimeFigureOut">
              <a:rPr lang="he-IL" smtClean="0"/>
              <a:t>ד'/אלול/תשפ"ב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A053ABA-3FB0-4A7D-A62A-940DD7A68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2128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40D6-6C7D-48AC-BB42-8D1D25E42DD1}" type="datetimeFigureOut">
              <a:rPr lang="he-IL" smtClean="0"/>
              <a:t>ד'/אלול/תשפ"ב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A053ABA-3FB0-4A7D-A62A-940DD7A6898A}" type="slidenum">
              <a:rPr lang="he-IL" smtClean="0"/>
              <a:t>‹#›</a:t>
            </a:fld>
            <a:endParaRPr lang="he-I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365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40D6-6C7D-48AC-BB42-8D1D25E42DD1}" type="datetimeFigureOut">
              <a:rPr lang="he-IL" smtClean="0"/>
              <a:t>ד'/אלול/תשפ"ב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A053ABA-3FB0-4A7D-A62A-940DD7A68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169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40D6-6C7D-48AC-BB42-8D1D25E42DD1}" type="datetimeFigureOut">
              <a:rPr lang="he-IL" smtClean="0"/>
              <a:t>ד'/אלול/תשפ"ב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53ABA-3FB0-4A7D-A62A-940DD7A68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58878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40D6-6C7D-48AC-BB42-8D1D25E42DD1}" type="datetimeFigureOut">
              <a:rPr lang="he-IL" smtClean="0"/>
              <a:t>ד'/אלול/תשפ"ב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53ABA-3FB0-4A7D-A62A-940DD7A68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824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40D6-6C7D-48AC-BB42-8D1D25E42DD1}" type="datetimeFigureOut">
              <a:rPr lang="he-IL" smtClean="0"/>
              <a:t>ד'/אלול/תשפ"ב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53ABA-3FB0-4A7D-A62A-940DD7A68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9173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766940D6-6C7D-48AC-BB42-8D1D25E42DD1}" type="datetimeFigureOut">
              <a:rPr lang="he-IL" smtClean="0"/>
              <a:t>ד'/אלול/תשפ"ב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A053ABA-3FB0-4A7D-A62A-940DD7A68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213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40D6-6C7D-48AC-BB42-8D1D25E42DD1}" type="datetimeFigureOut">
              <a:rPr lang="he-IL" smtClean="0"/>
              <a:t>ד'/אלול/תשפ"ב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53ABA-3FB0-4A7D-A62A-940DD7A68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485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40D6-6C7D-48AC-BB42-8D1D25E42DD1}" type="datetimeFigureOut">
              <a:rPr lang="he-IL" smtClean="0"/>
              <a:t>ד'/אלול/תשפ"ב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A053ABA-3FB0-4A7D-A62A-940DD7A68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537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40D6-6C7D-48AC-BB42-8D1D25E42DD1}" type="datetimeFigureOut">
              <a:rPr lang="he-IL" smtClean="0"/>
              <a:t>ד'/אלול/תשפ"ב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53ABA-3FB0-4A7D-A62A-940DD7A68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825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40D6-6C7D-48AC-BB42-8D1D25E42DD1}" type="datetimeFigureOut">
              <a:rPr lang="he-IL" smtClean="0"/>
              <a:t>ד'/אלול/תשפ"ב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53ABA-3FB0-4A7D-A62A-940DD7A68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910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40D6-6C7D-48AC-BB42-8D1D25E42DD1}" type="datetimeFigureOut">
              <a:rPr lang="he-IL" smtClean="0"/>
              <a:t>ד'/אלול/תשפ"ב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53ABA-3FB0-4A7D-A62A-940DD7A68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79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40D6-6C7D-48AC-BB42-8D1D25E42DD1}" type="datetimeFigureOut">
              <a:rPr lang="he-IL" smtClean="0"/>
              <a:t>ד'/אלול/תשפ"ב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53ABA-3FB0-4A7D-A62A-940DD7A68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273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40D6-6C7D-48AC-BB42-8D1D25E42DD1}" type="datetimeFigureOut">
              <a:rPr lang="he-IL" smtClean="0"/>
              <a:t>ד'/אלול/תשפ"ב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53ABA-3FB0-4A7D-A62A-940DD7A68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995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40D6-6C7D-48AC-BB42-8D1D25E42DD1}" type="datetimeFigureOut">
              <a:rPr lang="he-IL" smtClean="0"/>
              <a:t>ד'/אלול/תשפ"ב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53ABA-3FB0-4A7D-A62A-940DD7A68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5853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940D6-6C7D-48AC-BB42-8D1D25E42DD1}" type="datetimeFigureOut">
              <a:rPr lang="he-IL" smtClean="0"/>
              <a:t>ד'/אלול/תשפ"ב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53ABA-3FB0-4A7D-A62A-940DD7A68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26875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28D47-302D-465E-B08C-CAC0EDA47C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מפגש </a:t>
            </a:r>
            <a:r>
              <a:rPr lang="he-IL" dirty="0" err="1"/>
              <a:t>מנטוריות</a:t>
            </a:r>
            <a:r>
              <a:rPr lang="he-IL" dirty="0"/>
              <a:t> </a:t>
            </a:r>
            <a:r>
              <a:rPr lang="he-IL" dirty="0" err="1"/>
              <a:t>ומנטורים</a:t>
            </a:r>
            <a:r>
              <a:rPr lang="he-IL" dirty="0"/>
              <a:t> </a:t>
            </a:r>
            <a:br>
              <a:rPr lang="he-IL" dirty="0"/>
            </a:br>
            <a:r>
              <a:rPr lang="he-IL" dirty="0"/>
              <a:t>הפקולטה למדעי הרוח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149916-DBCD-4F84-B2C8-178C8F5D09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מרץ 2022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5714999" y="6412832"/>
            <a:ext cx="1110940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1600" i="1" dirty="0" smtClean="0"/>
              <a:t>פרופ' רחל גלי </a:t>
            </a:r>
            <a:r>
              <a:rPr lang="he-IL" sz="1600" i="1" dirty="0" err="1" smtClean="0"/>
              <a:t>צינמון</a:t>
            </a:r>
            <a:r>
              <a:rPr lang="he-IL" sz="1600" i="1" dirty="0" smtClean="0"/>
              <a:t>. הפקולטה למדעי הרוח אוניברסיטת תל אביב</a:t>
            </a:r>
            <a:endParaRPr lang="he-IL" sz="1600" i="1" dirty="0"/>
          </a:p>
        </p:txBody>
      </p:sp>
    </p:spTree>
    <p:extLst>
      <p:ext uri="{BB962C8B-B14F-4D97-AF65-F5344CB8AC3E}">
        <p14:creationId xmlns:p14="http://schemas.microsoft.com/office/powerpoint/2010/main" val="1270954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5B36E-BA9B-4990-90FE-D688BDDC9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D1729-28BE-4361-962E-3CC6FCFAF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b="1" i="1" dirty="0">
                <a:latin typeface="David" panose="020E0502060401010101" pitchFamily="34" charset="-79"/>
                <a:cs typeface="David" panose="020E0502060401010101" pitchFamily="34" charset="-79"/>
              </a:rPr>
              <a:t>בניית תוכנית עבודה שנתית ותלת שנתית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המתמקדת במחקר, פרסומים והגשה לקרנות, השתתפות בכנסים ויצירת קשרים בין-לאומיים. </a:t>
            </a:r>
          </a:p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חשוב להסכים ביחד כבר בתחילת הקשר על רשימת כתבי העת והוצאות הספרים הרלוונטיות, כנסים וקבוצות מחקר חשובים. מענקי מחקר רלוונטיים. </a:t>
            </a:r>
          </a:p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יש לדאוג </a:t>
            </a:r>
            <a:r>
              <a:rPr lang="he-IL" b="1" i="1" dirty="0">
                <a:latin typeface="David" panose="020E0502060401010101" pitchFamily="34" charset="-79"/>
                <a:cs typeface="David" panose="020E0502060401010101" pitchFamily="34" charset="-79"/>
              </a:rPr>
              <a:t>לזיהוי משאבים קיימים ומחסומים אפשריים-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בסביבת העבודה ובסביבת הבית (לאחר ביסוס יחסי האמון). </a:t>
            </a:r>
          </a:p>
          <a:p>
            <a:pPr algn="r" rtl="1"/>
            <a:r>
              <a:rPr lang="he-IL" b="1" i="1" dirty="0">
                <a:latin typeface="David" panose="020E0502060401010101" pitchFamily="34" charset="-79"/>
                <a:cs typeface="David" panose="020E0502060401010101" pitchFamily="34" charset="-79"/>
              </a:rPr>
              <a:t>מנגנון התקשרות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 קבעו מנגנון להתקשרות ביניכם, והקפידו לעמוד בו. מומלץ להיפגש בשנה הראשונה אחת לחודש. חשוב לסכם כל מפגש. </a:t>
            </a:r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29776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637B3-6C08-42F0-B2BD-F3277BBB0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עקרונות נוספים לעבודה מעצימה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B1BBC-07EB-4C6E-A9C7-F8C2A2C05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he-IL" b="1" i="1" dirty="0">
                <a:latin typeface="David" panose="020E0502060401010101" pitchFamily="34" charset="-79"/>
                <a:cs typeface="David" panose="020E0502060401010101" pitchFamily="34" charset="-79"/>
              </a:rPr>
              <a:t>גישה חיובית ופרואקטיבית-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התמקדות ביכולות ההשפעה ושימוש בשפה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פרוקאטיבית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- מה את בוחרת? מה את עושה? </a:t>
            </a:r>
          </a:p>
          <a:p>
            <a:pPr algn="r" rtl="1"/>
            <a:r>
              <a:rPr lang="he-IL" b="1" i="1" dirty="0">
                <a:latin typeface="David" panose="020E0502060401010101" pitchFamily="34" charset="-79"/>
                <a:cs typeface="David" panose="020E0502060401010101" pitchFamily="34" charset="-79"/>
              </a:rPr>
              <a:t>גישה הוליסטית והומניסטית-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הן.ם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לא רק חוקרות וחוקרים. מה קורה בבית? מה עושים בשעות הפנאי? איך שומרים על עצמם? איזון בין תפקידי חיים </a:t>
            </a:r>
          </a:p>
          <a:p>
            <a:pPr algn="r" rtl="1"/>
            <a:r>
              <a:rPr lang="he-IL" b="1" i="1" dirty="0">
                <a:latin typeface="David" panose="020E0502060401010101" pitchFamily="34" charset="-79"/>
                <a:cs typeface="David" panose="020E0502060401010101" pitchFamily="34" charset="-79"/>
              </a:rPr>
              <a:t>מוטיבציה ופיתוח תמונת עתיד אקדמית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–הסולם האקדמי ותוכניות המצוינות האישית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שלהן.ם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- מה החלומות באקדמיה? איך האקדמיה תראה לאחר שתגיעו למטרותיכן? </a:t>
            </a:r>
          </a:p>
          <a:p>
            <a:pPr algn="r" rtl="1"/>
            <a:r>
              <a:rPr lang="he-IL" b="1" i="1" dirty="0">
                <a:latin typeface="David" panose="020E0502060401010101" pitchFamily="34" charset="-79"/>
                <a:cs typeface="David" panose="020E0502060401010101" pitchFamily="34" charset="-79"/>
              </a:rPr>
              <a:t>פיתוח הערכת מסוגלות אקדמית רחבה-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התמקדות בחשיבות שכלול מנעד רחב של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מיומניות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מחקריות, הוראתיות ומנהיגותיות.</a:t>
            </a:r>
          </a:p>
          <a:p>
            <a:pPr algn="r" rtl="1"/>
            <a:r>
              <a:rPr lang="he-IL" b="1" i="1" dirty="0">
                <a:latin typeface="David" panose="020E0502060401010101" pitchFamily="34" charset="-79"/>
                <a:cs typeface="David" panose="020E0502060401010101" pitchFamily="34" charset="-79"/>
              </a:rPr>
              <a:t>רישות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וביסוס יחסי חברות ותמיכה בפקולטה ובאקדמיה.  </a:t>
            </a:r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91460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55035-8E9A-402B-A6CD-E28FA2B3A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2511" y="3065108"/>
            <a:ext cx="9613860" cy="1704017"/>
          </a:xfrm>
        </p:spPr>
        <p:txBody>
          <a:bodyPr>
            <a:normAutofit/>
          </a:bodyPr>
          <a:lstStyle/>
          <a:p>
            <a:pPr algn="ctr"/>
            <a:r>
              <a:rPr lang="he-IL" sz="4000" dirty="0">
                <a:latin typeface="David" panose="020E0502060401010101" pitchFamily="34" charset="-79"/>
                <a:cs typeface="David" panose="020E0502060401010101" pitchFamily="34" charset="-79"/>
              </a:rPr>
              <a:t>תודה רבה על המעורבות והסולידריות!</a:t>
            </a:r>
            <a:r>
              <a:rPr lang="en-US" sz="40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sz="4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5714999" y="6412832"/>
            <a:ext cx="1110940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1600" i="1" dirty="0" smtClean="0"/>
              <a:t>פרופ' רחל גלי </a:t>
            </a:r>
            <a:r>
              <a:rPr lang="he-IL" sz="1600" i="1" dirty="0" err="1" smtClean="0"/>
              <a:t>צינמון</a:t>
            </a:r>
            <a:r>
              <a:rPr lang="he-IL" sz="1600" i="1" dirty="0" smtClean="0"/>
              <a:t>. הפקולטה למדעי הרוח אוניברסיטת תל אביב</a:t>
            </a:r>
            <a:endParaRPr lang="he-IL" sz="1600" i="1" dirty="0"/>
          </a:p>
        </p:txBody>
      </p:sp>
    </p:spTree>
    <p:extLst>
      <p:ext uri="{BB962C8B-B14F-4D97-AF65-F5344CB8AC3E}">
        <p14:creationId xmlns:p14="http://schemas.microsoft.com/office/powerpoint/2010/main" val="253734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36B03-993E-4D74-8E74-246F62D25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מטרות המפגש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F31C7-B5EB-4CD7-916F-077F4679F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להכיר את קבוצת </a:t>
            </a:r>
            <a:r>
              <a:rPr lang="he-IL" sz="3200" dirty="0" err="1">
                <a:latin typeface="David" panose="020E0502060401010101" pitchFamily="34" charset="-79"/>
                <a:cs typeface="David" panose="020E0502060401010101" pitchFamily="34" charset="-79"/>
              </a:rPr>
              <a:t>המנטוריות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200" dirty="0" err="1">
                <a:latin typeface="David" panose="020E0502060401010101" pitchFamily="34" charset="-79"/>
                <a:cs typeface="David" panose="020E0502060401010101" pitchFamily="34" charset="-79"/>
              </a:rPr>
              <a:t>והמנטורים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 של הפקולטה</a:t>
            </a:r>
          </a:p>
          <a:p>
            <a:pPr algn="r" rtl="1"/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להבהיר את תפקידי </a:t>
            </a:r>
            <a:r>
              <a:rPr lang="he-IL" sz="3200" dirty="0" err="1">
                <a:latin typeface="David" panose="020E0502060401010101" pitchFamily="34" charset="-79"/>
                <a:cs typeface="David" panose="020E0502060401010101" pitchFamily="34" charset="-79"/>
              </a:rPr>
              <a:t>המנטורית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200" dirty="0" err="1">
                <a:latin typeface="David" panose="020E0502060401010101" pitchFamily="34" charset="-79"/>
                <a:cs typeface="David" panose="020E0502060401010101" pitchFamily="34" charset="-79"/>
              </a:rPr>
              <a:t>והמנטור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להציג את דרישות הקידום בפניהם עומדים חברי הסגל הצעיר </a:t>
            </a:r>
          </a:p>
          <a:p>
            <a:pPr algn="r" rtl="1"/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להציג את ההקלות העומדות לרשות חברות וחברי הסגל הצעיר</a:t>
            </a:r>
          </a:p>
          <a:p>
            <a:pPr algn="r" rtl="1"/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להציע מודלים לעבודה</a:t>
            </a:r>
          </a:p>
        </p:txBody>
      </p:sp>
    </p:spTree>
    <p:extLst>
      <p:ext uri="{BB962C8B-B14F-4D97-AF65-F5344CB8AC3E}">
        <p14:creationId xmlns:p14="http://schemas.microsoft.com/office/powerpoint/2010/main" val="3087482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ED9DD-2886-4C28-8F57-5C97D5DC0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הכרות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4E22A-EEBF-4002-ACD2-0C87E91BB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4800" dirty="0" err="1">
                <a:latin typeface="David" panose="020E0502060401010101" pitchFamily="34" charset="-79"/>
                <a:cs typeface="David" panose="020E0502060401010101" pitchFamily="34" charset="-79"/>
              </a:rPr>
              <a:t>המנטור.ית</a:t>
            </a:r>
            <a:r>
              <a:rPr lang="he-IL" sz="4800" dirty="0">
                <a:latin typeface="David" panose="020E0502060401010101" pitchFamily="34" charset="-79"/>
                <a:cs typeface="David" panose="020E0502060401010101" pitchFamily="34" charset="-79"/>
              </a:rPr>
              <a:t> האגדיים שלי:</a:t>
            </a:r>
          </a:p>
          <a:p>
            <a:pPr algn="r" rtl="1"/>
            <a:r>
              <a:rPr lang="he-IL" sz="4800" dirty="0">
                <a:latin typeface="David" panose="020E0502060401010101" pitchFamily="34" charset="-79"/>
                <a:cs typeface="David" panose="020E0502060401010101" pitchFamily="34" charset="-79"/>
              </a:rPr>
              <a:t>הציגו את עצמכם בעזרת </a:t>
            </a:r>
            <a:r>
              <a:rPr lang="he-IL" sz="4800" dirty="0" err="1">
                <a:latin typeface="David" panose="020E0502060401010101" pitchFamily="34" charset="-79"/>
                <a:cs typeface="David" panose="020E0502060401010101" pitchFamily="34" charset="-79"/>
              </a:rPr>
              <a:t>מנטורית</a:t>
            </a:r>
            <a:r>
              <a:rPr lang="he-IL" sz="4800" dirty="0">
                <a:latin typeface="David" panose="020E0502060401010101" pitchFamily="34" charset="-79"/>
                <a:cs typeface="David" panose="020E0502060401010101" pitchFamily="34" charset="-79"/>
              </a:rPr>
              <a:t> או מנטור שהיו לכם או הייתם רוצים שיהיו לכם. </a:t>
            </a:r>
          </a:p>
        </p:txBody>
      </p:sp>
    </p:spTree>
    <p:extLst>
      <p:ext uri="{BB962C8B-B14F-4D97-AF65-F5344CB8AC3E}">
        <p14:creationId xmlns:p14="http://schemas.microsoft.com/office/powerpoint/2010/main" val="823062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E1969-2AC0-4448-B2A3-4CC24CCFA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dirty="0"/>
              <a:t>מהו מנטור/</a:t>
            </a:r>
            <a:r>
              <a:rPr lang="he-IL" dirty="0" err="1"/>
              <a:t>ית</a:t>
            </a:r>
            <a:r>
              <a:rPr lang="he-IL" dirty="0"/>
              <a:t> בפקולטה למדעי הרוח?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52EDB-E6CB-4326-BAB1-CB87C678C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b="0" i="0" dirty="0">
                <a:solidFill>
                  <a:srgbClr val="00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חברת או חבר סגל בכירים אשר נבחרו לקחת חלק בתהליכי ההתפתחות המקצועיים של חברות וחברי הסגל הצעירים על סמך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ניסיונן.ם</a:t>
            </a:r>
            <a:r>
              <a:rPr lang="he-IL" b="0" i="0" dirty="0">
                <a:solidFill>
                  <a:srgbClr val="00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 העשיר ברמה האישית והמקצועית. </a:t>
            </a:r>
          </a:p>
          <a:p>
            <a:pPr algn="r" rtl="1"/>
            <a:r>
              <a:rPr lang="he-IL" b="0" i="0" dirty="0">
                <a:solidFill>
                  <a:srgbClr val="00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כל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המנטוריות</a:t>
            </a:r>
            <a:r>
              <a:rPr lang="he-IL" b="0" i="0" dirty="0">
                <a:solidFill>
                  <a:srgbClr val="00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והמנטורים</a:t>
            </a:r>
            <a:r>
              <a:rPr lang="he-IL" b="0" i="0" dirty="0">
                <a:solidFill>
                  <a:srgbClr val="00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 משתתפים במהלך זה בהתנדבות מלאה, מתוך אהבת האדם, כחלק מהאחריות האזרחית לקידום תרבות של דאגה, שיתוף ורצון לטפח את הדור הבא ואהבת האדם. </a:t>
            </a:r>
          </a:p>
          <a:p>
            <a:pPr algn="r" rtl="1"/>
            <a:r>
              <a:rPr lang="he-IL" b="0" i="0" dirty="0">
                <a:solidFill>
                  <a:srgbClr val="00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גם עבור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המנטור</a:t>
            </a:r>
            <a:r>
              <a:rPr lang="he-IL" b="0" i="0" dirty="0">
                <a:solidFill>
                  <a:srgbClr val="00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ית</a:t>
            </a:r>
            <a:r>
              <a:rPr lang="he-IL" b="0" i="0" dirty="0">
                <a:solidFill>
                  <a:srgbClr val="00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, מדובר בהזדמנות לשתף מניסיון החיים והתובנות שצברו , וגם הזדמנות ללמידה מהדור הצעיר ומהחוויה המשותפת. </a:t>
            </a:r>
          </a:p>
          <a:p>
            <a:pPr algn="r" rtl="1"/>
            <a:r>
              <a:rPr 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מדובר שמערכת יחסית שיש בה פוטנציאל גדול למשמעות ולהעצמה. 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27494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5E487-AF00-43FA-BB0D-C984C3FEB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D9268-4A11-46DE-B040-4538F13AD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תהליך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המנטורינג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הוא תהליך למידה פתוח, ייעוצי במהותו, חף מיחסי כוחות, אשר מניח בבסיסו את ניסיון החיים של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המנטור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והמנטי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(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(Mentee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, ואת הידע המעודכן של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המנטור.ית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בנוגע לדרישות הנצבות בפני החוקרים הצעירים לקראת קידום .</a:t>
            </a:r>
          </a:p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תהליך זה של ליווי והדרכה אינו עומד בפני עצמו, אלא מהווה חלק מתהליך רחב יותר אותו עובר/ת החוקר/ת הצעיר/ה בבית הספר, בפקולטה ובאוניברסיטה. </a:t>
            </a:r>
          </a:p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תהליך זה מושתת על יחסי אימון, דאגה, העצמה ואמונה בפוטנציאל הטמון בחוקות ובחוקרים הצעירים שבחרנו. </a:t>
            </a:r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79284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A5214-7BC8-4317-8E56-702227911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תבחיני הקידום על פיהם יקודמו החוקרות והחוקרים הצעירים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9D7F9-422B-4562-85B4-B2701F9B3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5641"/>
            <a:ext cx="10515600" cy="4682359"/>
          </a:xfrm>
        </p:spPr>
        <p:txBody>
          <a:bodyPr/>
          <a:lstStyle/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לרשות הסגל הצעיר עומדים שלוש שנים עם אפשרות להארכה לשלוש שנים נוספות להגיע להישגים בשלושה תחומים עיקריים:</a:t>
            </a:r>
          </a:p>
          <a:p>
            <a:pPr algn="r" rtl="1"/>
            <a:endParaRPr lang="he-IL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7403979-8E80-4B4B-8C76-E3D8B68CFA4C}"/>
              </a:ext>
            </a:extLst>
          </p:cNvPr>
          <p:cNvSpPr/>
          <p:nvPr/>
        </p:nvSpPr>
        <p:spPr>
          <a:xfrm>
            <a:off x="4480560" y="2672714"/>
            <a:ext cx="2310938" cy="14381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/>
              <a:t>מחקר- פרסום מאמרים בכתי עת טובים ו/או ספר</a:t>
            </a:r>
            <a:r>
              <a:rPr lang="en-US" sz="1600" dirty="0"/>
              <a:t> </a:t>
            </a:r>
            <a:r>
              <a:rPr lang="he-IL" sz="1600" dirty="0"/>
              <a:t> </a:t>
            </a:r>
          </a:p>
          <a:p>
            <a:pPr algn="ctr"/>
            <a:r>
              <a:rPr lang="he-IL" sz="1600" dirty="0"/>
              <a:t>מענקי מחקר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3D650E4-DACC-41E7-9C6D-0E68814BCEF8}"/>
              </a:ext>
            </a:extLst>
          </p:cNvPr>
          <p:cNvSpPr/>
          <p:nvPr/>
        </p:nvSpPr>
        <p:spPr>
          <a:xfrm>
            <a:off x="5278582" y="5577840"/>
            <a:ext cx="1080654" cy="734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000" dirty="0"/>
              <a:t>מעורבות בקהילה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AB1C73B-B2BD-41EE-8CD4-01781FC697CD}"/>
              </a:ext>
            </a:extLst>
          </p:cNvPr>
          <p:cNvSpPr/>
          <p:nvPr/>
        </p:nvSpPr>
        <p:spPr>
          <a:xfrm>
            <a:off x="4865713" y="4322618"/>
            <a:ext cx="1668091" cy="906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/>
              <a:t>הוראה טובה דיה </a:t>
            </a:r>
          </a:p>
        </p:txBody>
      </p:sp>
    </p:spTree>
    <p:extLst>
      <p:ext uri="{BB962C8B-B14F-4D97-AF65-F5344CB8AC3E}">
        <p14:creationId xmlns:p14="http://schemas.microsoft.com/office/powerpoint/2010/main" val="3993521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A6802-078D-4E22-9B8A-151746680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דוגמאות לתיקים שקבלו קביעות בשלוש השנים האחרונות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5BE9E-F97C-4D27-9095-D3989BA17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7794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595F-7ADE-4E3F-B445-B1793B074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זכויות הסגל הצעיר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94E46-735A-4999-8A29-9F14273E0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אנו רואים בסגל הצעיר את מנוע הצמיחה והעתיד של הפקולטה. </a:t>
            </a:r>
          </a:p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בחרנו בהן ובהם בתהליכים קפדניים מתוך הכרה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ביכולותיהן.ם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האקדמיים ועל סמך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הישגיהן.ם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, ומתוך אמונה כי בהינתן התנאים הראויים-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הן.ם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יגיעו לגדולות ויובילו את הפקולטה להישגים מרשימים. </a:t>
            </a:r>
          </a:p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הם זכאיות וזכאים להקלה של 8 ש"ס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לפחות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במהלך שלוש השנים הראשונות.</a:t>
            </a:r>
          </a:p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לתמיכה וסיוע בהגשות לקרנות מחקר (סדנאות ייעודיות). </a:t>
            </a:r>
          </a:p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לתמיכה וסיוע בבניית הקורסים החדשים (סדנאות ייעודיות לנושאי הוראה).</a:t>
            </a:r>
          </a:p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לשמירה מפני בקשה לשמש בתפקידים ניהוליים תובעניים- בכללם יועצים. </a:t>
            </a:r>
          </a:p>
          <a:p>
            <a:pPr algn="r" rtl="1"/>
            <a:endParaRPr lang="he-IL" dirty="0"/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21227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FF114-C6F0-49C5-9385-761CB11B0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עקרונות מנחים בבניית יחסים מעצימים ומטיבים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8D615-AB85-4789-A577-391194A67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249631"/>
            <a:ext cx="9613861" cy="3855141"/>
          </a:xfrm>
        </p:spPr>
        <p:txBody>
          <a:bodyPr>
            <a:noAutofit/>
          </a:bodyPr>
          <a:lstStyle/>
          <a:p>
            <a:pPr algn="r" rtl="1"/>
            <a:r>
              <a:rPr lang="he-IL" sz="2200" b="1" i="1" dirty="0">
                <a:latin typeface="David" panose="020E0502060401010101" pitchFamily="34" charset="-79"/>
                <a:cs typeface="David" panose="020E0502060401010101" pitchFamily="34" charset="-79"/>
              </a:rPr>
              <a:t>תיאום ציפיות</a:t>
            </a: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: שאלו את </a:t>
            </a:r>
            <a:r>
              <a:rPr lang="he-IL" sz="2200" dirty="0" err="1">
                <a:latin typeface="David" panose="020E0502060401010101" pitchFamily="34" charset="-79"/>
                <a:cs typeface="David" panose="020E0502060401010101" pitchFamily="34" charset="-79"/>
              </a:rPr>
              <a:t>המנטי</a:t>
            </a: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 איך הוא רואה את הקשר הזה, איך הוא מצפה שהקשר יתנהל, מה הוא מצפה לקבל מהקשר. יכול להיות </a:t>
            </a:r>
            <a:r>
              <a:rPr lang="he-IL" sz="2200" dirty="0" err="1">
                <a:latin typeface="David" panose="020E0502060401010101" pitchFamily="34" charset="-79"/>
                <a:cs typeface="David" panose="020E0502060401010101" pitchFamily="34" charset="-79"/>
              </a:rPr>
              <a:t>שהמנטי</a:t>
            </a: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 ישאל אתכם שאלות דומות, יתעניין וירצה לשמוע עליכם ועל הרצונות שלכם. ספרו </a:t>
            </a:r>
            <a:r>
              <a:rPr lang="he-IL" sz="2200" dirty="0" err="1">
                <a:latin typeface="David" panose="020E0502060401010101" pitchFamily="34" charset="-79"/>
                <a:cs typeface="David" panose="020E0502060401010101" pitchFamily="34" charset="-79"/>
              </a:rPr>
              <a:t>למנטי</a:t>
            </a: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 על הציפיות שלכם מהמפגשים. </a:t>
            </a:r>
          </a:p>
          <a:p>
            <a:pPr algn="r" rtl="1"/>
            <a:r>
              <a:rPr lang="he-IL" sz="2200" b="1" i="1" dirty="0">
                <a:latin typeface="David" panose="020E0502060401010101" pitchFamily="34" charset="-79"/>
                <a:cs typeface="David" panose="020E0502060401010101" pitchFamily="34" charset="-79"/>
              </a:rPr>
              <a:t>בניית אמון ודיסקרטיות</a:t>
            </a: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: היו פתוחים ומשתפים, כך ייפתח גם </a:t>
            </a:r>
            <a:r>
              <a:rPr lang="he-IL" sz="2200" dirty="0" err="1">
                <a:latin typeface="David" panose="020E0502060401010101" pitchFamily="34" charset="-79"/>
                <a:cs typeface="David" panose="020E0502060401010101" pitchFamily="34" charset="-79"/>
              </a:rPr>
              <a:t>המנטי</a:t>
            </a: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, וניתן יהיה להגיע למקומות מעניינים ומעמיקים. אמון הוא הבסיס למערכת היחסים. </a:t>
            </a:r>
          </a:p>
          <a:p>
            <a:pPr algn="r" rtl="1"/>
            <a:r>
              <a:rPr lang="he-IL" sz="2200" b="1" i="1" dirty="0">
                <a:latin typeface="David" panose="020E0502060401010101" pitchFamily="34" charset="-79"/>
                <a:cs typeface="David" panose="020E0502060401010101" pitchFamily="34" charset="-79"/>
              </a:rPr>
              <a:t>הקשבה ואמפטיה</a:t>
            </a: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: יצירת מרחב של ביטחון פנימי, שיהווה בסיס להתפתחות אישית ומקצועית. התהליך יבוסס על הקשבה מלאה והפגנת אמפטיה לצד מתן מענה מקצועי. </a:t>
            </a:r>
          </a:p>
          <a:p>
            <a:pPr algn="r" rtl="1"/>
            <a:r>
              <a:rPr lang="he-IL" sz="2200" b="1" i="1" dirty="0">
                <a:latin typeface="David" panose="020E0502060401010101" pitchFamily="34" charset="-79"/>
                <a:cs typeface="David" panose="020E0502060401010101" pitchFamily="34" charset="-79"/>
              </a:rPr>
              <a:t>שאילת שאלות</a:t>
            </a: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: היו עצמכם, שאלו שאלות בצורה חופשית, ועודדו שאילת שאלות מצדו של </a:t>
            </a:r>
            <a:r>
              <a:rPr lang="he-IL" sz="2200" dirty="0" err="1">
                <a:latin typeface="David" panose="020E0502060401010101" pitchFamily="34" charset="-79"/>
                <a:cs typeface="David" panose="020E0502060401010101" pitchFamily="34" charset="-79"/>
              </a:rPr>
              <a:t>המנטי</a:t>
            </a: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  <a:p>
            <a:pPr algn="r" rtl="1"/>
            <a:r>
              <a:rPr lang="he-IL" sz="2200" b="1" i="1" dirty="0">
                <a:latin typeface="David" panose="020E0502060401010101" pitchFamily="34" charset="-79"/>
                <a:cs typeface="David" panose="020E0502060401010101" pitchFamily="34" charset="-79"/>
              </a:rPr>
              <a:t>בניית כיוון עתידי ראשוני והגדרת מטרות משותפות</a:t>
            </a: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: בפגישה הראשונה עליכם לדבר על הכיוון העתידי הרצוי של </a:t>
            </a:r>
            <a:r>
              <a:rPr lang="he-IL" sz="2200" dirty="0" err="1">
                <a:latin typeface="David" panose="020E0502060401010101" pitchFamily="34" charset="-79"/>
                <a:cs typeface="David" panose="020E0502060401010101" pitchFamily="34" charset="-79"/>
              </a:rPr>
              <a:t>המנטי</a:t>
            </a: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 ולהגדיר מטרות. יכול להיות שהמטרות ישתנו לאורך התהליך. </a:t>
            </a:r>
          </a:p>
        </p:txBody>
      </p:sp>
    </p:spTree>
    <p:extLst>
      <p:ext uri="{BB962C8B-B14F-4D97-AF65-F5344CB8AC3E}">
        <p14:creationId xmlns:p14="http://schemas.microsoft.com/office/powerpoint/2010/main" val="146290921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59</TotalTime>
  <Words>732</Words>
  <Application>Microsoft Office PowerPoint</Application>
  <PresentationFormat>מסך רחב</PresentationFormat>
  <Paragraphs>52</Paragraphs>
  <Slides>12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7" baseType="lpstr">
      <vt:lpstr>Arial</vt:lpstr>
      <vt:lpstr>David</vt:lpstr>
      <vt:lpstr>Times New Roman</vt:lpstr>
      <vt:lpstr>Trebuchet MS</vt:lpstr>
      <vt:lpstr>Berlin</vt:lpstr>
      <vt:lpstr>מפגש מנטוריות ומנטורים  הפקולטה למדעי הרוח </vt:lpstr>
      <vt:lpstr>מטרות המפגש </vt:lpstr>
      <vt:lpstr>הכרות </vt:lpstr>
      <vt:lpstr>מהו מנטור/ית בפקולטה למדעי הרוח? </vt:lpstr>
      <vt:lpstr>מצגת של PowerPoint‏</vt:lpstr>
      <vt:lpstr>תבחיני הקידום על פיהם יקודמו החוקרות והחוקרים הצעירים </vt:lpstr>
      <vt:lpstr>דוגמאות לתיקים שקבלו קביעות בשלוש השנים האחרונות </vt:lpstr>
      <vt:lpstr>זכויות הסגל הצעיר</vt:lpstr>
      <vt:lpstr>עקרונות מנחים בבניית יחסים מעצימים ומטיבים</vt:lpstr>
      <vt:lpstr>מצגת של PowerPoint‏</vt:lpstr>
      <vt:lpstr>עקרונות נוספים לעבודה מעצימה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מפגש מנטוריות ומנטורים  הפקולטה למדעי הרוח</dc:title>
  <dc:creator>Rachel</dc:creator>
  <cp:lastModifiedBy>Shira Ben Yosef</cp:lastModifiedBy>
  <cp:revision>2</cp:revision>
  <dcterms:created xsi:type="dcterms:W3CDTF">2022-03-27T18:25:52Z</dcterms:created>
  <dcterms:modified xsi:type="dcterms:W3CDTF">2022-08-31T08:33:17Z</dcterms:modified>
</cp:coreProperties>
</file>