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6" r:id="rId2"/>
    <p:sldId id="318" r:id="rId3"/>
    <p:sldId id="328" r:id="rId4"/>
    <p:sldId id="324" r:id="rId5"/>
    <p:sldId id="327" r:id="rId6"/>
    <p:sldId id="323" r:id="rId7"/>
    <p:sldId id="310" r:id="rId8"/>
  </p:sldIdLst>
  <p:sldSz cx="9144000" cy="6858000" type="screen4x3"/>
  <p:notesSz cx="6797675" cy="992822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FF1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70916" autoAdjust="0"/>
  </p:normalViewPr>
  <p:slideViewPr>
    <p:cSldViewPr>
      <p:cViewPr varScale="1">
        <p:scale>
          <a:sx n="51" d="100"/>
          <a:sy n="51" d="100"/>
        </p:scale>
        <p:origin x="8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766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4C899BC-0F85-4E6A-9EF7-F895F8E2AF9A}" type="datetimeFigureOut">
              <a:rPr lang="he-IL" smtClean="0"/>
              <a:pPr/>
              <a:t>י"ד/אלול/תש"פ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37A18D6-B0C1-4F24-8806-530389FE5FE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36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CC646CA-E902-4E2E-998D-601E06EA4AF4}" type="datetimeFigureOut">
              <a:rPr lang="he-IL" smtClean="0"/>
              <a:pPr/>
              <a:t>י"ד/אלול/תש"פ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6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5CE3A4F-32D4-4E4C-8FDF-9B427992FC7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061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BFF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Hebrew" panose="00000500000000000000" pitchFamily="2" charset="-79"/>
                <a:ea typeface="+mn-ea"/>
                <a:cs typeface="+mn-cs"/>
              </a:rPr>
              <a:t>לעזור לכם להסיר את כל המכשולים, שמפריעים לכם להיות הסטודנטים הכי טובים שאתם יכולים להיות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BFF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Hebrew" panose="00000500000000000000" pitchFamily="2" charset="-79"/>
                <a:ea typeface="+mn-ea"/>
                <a:cs typeface="+mn-cs"/>
              </a:rPr>
              <a:t>לתת לכם שירותים באמצעות אנשי מקצוע מנוסים ומעולים אשר יעזרו לכם להצליח בלימודים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BFF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Hebrew" panose="00000500000000000000" pitchFamily="2" charset="-79"/>
                <a:ea typeface="+mn-ea"/>
                <a:cs typeface="+mn-cs"/>
              </a:rPr>
              <a:t>לאפשר לכם התנסויות חברתיות משמעותיות בקמפוס ובקהילה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BFF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Hebrew" panose="00000500000000000000" pitchFamily="2" charset="-79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E3A4F-32D4-4E4C-8FDF-9B427992FC75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709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איינשטיין לפי קריטריונים (מרחק עומס לימודים)</a:t>
            </a:r>
          </a:p>
          <a:p>
            <a:r>
              <a:rPr lang="he-IL" dirty="0"/>
              <a:t>ברושים-חלק קריטריונים וחלק הגרלה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E3A4F-32D4-4E4C-8FDF-9B427992FC75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923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/>
          </a:p>
          <a:p>
            <a:r>
              <a:rPr lang="he-IL" baseline="0" dirty="0"/>
              <a:t>להתייחס לחרדים וליוצאים בשאלה</a:t>
            </a:r>
          </a:p>
          <a:p>
            <a:r>
              <a:rPr lang="he-IL" baseline="0" dirty="0"/>
              <a:t>צועדים יחד- ברוב הקמפוס סטודנטים בוגרים מאותה תכנית חונכים סטודנטים משנה א במהלך סמסטר א. </a:t>
            </a:r>
          </a:p>
          <a:p>
            <a:r>
              <a:rPr lang="he-IL" baseline="0" dirty="0"/>
              <a:t>'צועדים יחד' פועלת בפקולטות להנדסה, מדויקים, אומנויות, ניהול, ומדעי החיים. וכן בביה"ס לחינוך, ביה"ס למדעי המוח, לפסיכולוגיה, סוציולוגיה וכלכלה וכן החוג להיסטוריה כללית, מזרח אסיה ופיזיותרפיה. בעוד '</a:t>
            </a:r>
            <a:r>
              <a:rPr lang="he-IL" baseline="0" dirty="0" err="1"/>
              <a:t>נח'טו</a:t>
            </a:r>
            <a:r>
              <a:rPr lang="he-IL" baseline="0" dirty="0"/>
              <a:t> מען' (תכנית 'צועדים יחד' שמלווה סטודנטים ערבים) פועלת בכלל הפקולטות.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E3A4F-32D4-4E4C-8FDF-9B427992FC75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03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aseline="0" dirty="0"/>
              <a:t>טיפולים פרטניים בגישות דינאמיות וממוקדות כמו </a:t>
            </a:r>
            <a:r>
              <a:rPr lang="en-US" baseline="0" dirty="0"/>
              <a:t>CBT</a:t>
            </a:r>
            <a:endParaRPr lang="he-IL" baseline="0" dirty="0"/>
          </a:p>
          <a:p>
            <a:r>
              <a:rPr lang="he-IL" baseline="0" dirty="0"/>
              <a:t>התייחסות גם לטיפולים </a:t>
            </a:r>
            <a:r>
              <a:rPr lang="he-IL" baseline="0" dirty="0" err="1"/>
              <a:t>יעודיים</a:t>
            </a:r>
            <a:r>
              <a:rPr lang="he-IL" baseline="0" dirty="0"/>
              <a:t> לסטודנטים בחרדת בחינות, חרדה חברתית ודחיינות אקדמית. </a:t>
            </a:r>
          </a:p>
          <a:p>
            <a:r>
              <a:rPr lang="he-IL" baseline="0" dirty="0"/>
              <a:t>טיפול קבוצתי, טיפול זוגי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E3A4F-32D4-4E4C-8FDF-9B427992FC75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0776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מתחברים+ קורסים אקדמיים </a:t>
            </a:r>
            <a:r>
              <a:rPr lang="he-IL" baseline="0" dirty="0"/>
              <a:t> המשלבים מעורבות חברתית –הקורס מורכב מחלק תאורטי המוצג על ידי החוקר ומחלק </a:t>
            </a:r>
            <a:r>
              <a:rPr lang="he-IL" baseline="0"/>
              <a:t>מעשי המונחה </a:t>
            </a:r>
            <a:r>
              <a:rPr lang="he-IL" baseline="0" dirty="0"/>
              <a:t>על ידי מנחה מקצועי ומאפשר להעמיק את ההבנה של תכני הקורס באופן מוחשי וחוויתי- הקורסים מוצעים בפקולטות </a:t>
            </a:r>
            <a:r>
              <a:rPr lang="he-IL" baseline="0" dirty="0" err="1"/>
              <a:t>ובהקבץ</a:t>
            </a:r>
            <a:r>
              <a:rPr lang="he-IL" baseline="0" dirty="0"/>
              <a:t> לכל הקמפוס באתר מתחברים+ -הקורס מקנה יותר נקודות זכות </a:t>
            </a:r>
          </a:p>
          <a:p>
            <a:r>
              <a:rPr lang="he-IL" baseline="0" dirty="0"/>
              <a:t>מתחברים-תכנית של מעורבות חברתית על בסיס מלגות –פרטים בדקאנט</a:t>
            </a:r>
          </a:p>
          <a:p>
            <a:r>
              <a:rPr lang="he-IL" baseline="0" dirty="0"/>
              <a:t>תקווה ישראלית באקדמיה-אוניברסיטת תל אביב לוקחת חלק בתכנית זו שהיא יוזמה של נשיא המדינה ראובן ריבלין. במסגרת פעילויות התכנית -גיוון וייצוג של המגזרים והתרבויות השונות באוניברסיטה (סגל אקדמי מינהלי וסטודנטים) חשיפה </a:t>
            </a:r>
            <a:r>
              <a:rPr lang="he-IL" baseline="0" dirty="0" err="1"/>
              <a:t>להבטים</a:t>
            </a:r>
            <a:r>
              <a:rPr lang="he-IL" baseline="0" dirty="0"/>
              <a:t> התרבותיים של כל מגזר ותרבות כדי להיענות לצרכים בהתאם, דאגה לדמות הסטודנט הבוגר-כבוד הדדי, רגישות סובלנות וסבלנות ומעבר מאקדמיה לתעסוקה-</a:t>
            </a:r>
            <a:r>
              <a:rPr lang="he-IL" baseline="0" dirty="0" err="1"/>
              <a:t>שויון</a:t>
            </a:r>
            <a:r>
              <a:rPr lang="he-IL" baseline="0" dirty="0"/>
              <a:t> הזדמנויות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E3A4F-32D4-4E4C-8FDF-9B427992FC75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410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solidFill>
                  <a:srgbClr val="FF0000"/>
                </a:solidFill>
                <a:latin typeface="Open Sans Hebrew" panose="00000500000000000000" pitchFamily="2" charset="-79"/>
              </a:rPr>
              <a:t>כאן להתייחס גם לתפקיד היועצת בפקולטה-הנדסה, רפואה, אמנויות רוח ומדויקים</a:t>
            </a:r>
            <a:endParaRPr lang="he-IL" sz="1200" dirty="0">
              <a:solidFill>
                <a:srgbClr val="FF0000"/>
              </a:solidFill>
              <a:latin typeface="Open Sans Hebrew" panose="00000500000000000000" pitchFamily="2" charset="-79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E3A4F-32D4-4E4C-8FDF-9B427992FC75}" type="slidenum">
              <a:rPr lang="he-IL" smtClean="0"/>
              <a:pPr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8301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>
              <a:defRPr>
                <a:solidFill>
                  <a:srgbClr val="66BFF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 dirty="0"/>
              <a:t>Click to edit Mar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8" name="Rectangle 7"/>
          <p:cNvSpPr/>
          <p:nvPr userDrawn="1"/>
        </p:nvSpPr>
        <p:spPr>
          <a:xfrm>
            <a:off x="0" y="116632"/>
            <a:ext cx="914400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57006"/>
            <a:ext cx="1944216" cy="36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51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3"/>
            <a:ext cx="8229600" cy="10129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8EC-FF1C-41A5-8B8F-301BB2E451A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518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8EC-FF1C-41A5-8B8F-301BB2E451A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394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6BFF1"/>
              </a:buClr>
              <a:defRPr/>
            </a:lvl1pPr>
            <a:lvl2pPr marL="742950" indent="-285750">
              <a:buClr>
                <a:srgbClr val="66BFF1"/>
              </a:buClr>
              <a:buSzPct val="80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66BFF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66BFF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66BFF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8EC-FF1C-41A5-8B8F-301BB2E451A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34083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he-IL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		</a:t>
            </a:r>
            <a:r>
              <a:rPr lang="he-IL" b="1" dirty="0">
                <a:latin typeface="Open Sans Hebrew Light" panose="00000400000000000000" pitchFamily="2" charset="-79"/>
                <a:cs typeface="Open Sans Hebrew Light" panose="00000400000000000000" pitchFamily="2" charset="-79"/>
              </a:rPr>
              <a:t>פרטים כלליים</a:t>
            </a:r>
          </a:p>
        </p:txBody>
      </p:sp>
    </p:spTree>
    <p:extLst>
      <p:ext uri="{BB962C8B-B14F-4D97-AF65-F5344CB8AC3E}">
        <p14:creationId xmlns:p14="http://schemas.microsoft.com/office/powerpoint/2010/main" val="66760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8EC-FF1C-41A5-8B8F-301BB2E451AC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95536" y="418655"/>
            <a:ext cx="6491064" cy="634081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Open Sans Hebrew" panose="00000500000000000000" pitchFamily="2" charset="-79"/>
                <a:ea typeface="+mj-ea"/>
                <a:cs typeface="Open Sans Hebrew" panose="00000500000000000000" pitchFamily="2" charset="-79"/>
              </a:defRPr>
            </a:lvl1pPr>
          </a:lstStyle>
          <a:p>
            <a:r>
              <a:rPr lang="he-IL"/>
              <a:t>כדגכדגדכד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3926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43192" cy="77809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Open Sans Hebrew Light" panose="00000400000000000000" pitchFamily="2" charset="-79"/>
                <a:cs typeface="Open Sans Hebrew Light" panose="000004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8EC-FF1C-41A5-8B8F-301BB2E451A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249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60648" y="404664"/>
            <a:ext cx="8229600" cy="490065"/>
          </a:xfrm>
          <a:prstGeom prst="rect">
            <a:avLst/>
          </a:prstGeom>
        </p:spPr>
        <p:txBody>
          <a:bodyPr/>
          <a:lstStyle>
            <a:lvl1pPr algn="r">
              <a:defRPr sz="360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8EC-FF1C-41A5-8B8F-301BB2E451A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006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8EC-FF1C-41A5-8B8F-301BB2E451A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298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8EC-FF1C-41A5-8B8F-301BB2E451A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79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8EC-FF1C-41A5-8B8F-301BB2E451A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931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8EC-FF1C-41A5-8B8F-301BB2E451A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679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462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43302" y="6448252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E58EC-FF1C-41A5-8B8F-301BB2E451AC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18" name="Oval 17"/>
          <p:cNvSpPr/>
          <p:nvPr/>
        </p:nvSpPr>
        <p:spPr>
          <a:xfrm>
            <a:off x="1156740" y="176953"/>
            <a:ext cx="216024" cy="2139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9" name="Oval 18"/>
          <p:cNvSpPr/>
          <p:nvPr/>
        </p:nvSpPr>
        <p:spPr>
          <a:xfrm>
            <a:off x="697901" y="176953"/>
            <a:ext cx="216024" cy="2139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0" name="Oval 19"/>
          <p:cNvSpPr/>
          <p:nvPr/>
        </p:nvSpPr>
        <p:spPr>
          <a:xfrm>
            <a:off x="923413" y="183429"/>
            <a:ext cx="216024" cy="2139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1262" y="274637"/>
            <a:ext cx="9144000" cy="922115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600" b="1" dirty="0">
                <a:solidFill>
                  <a:schemeClr val="bg1"/>
                </a:solidFill>
                <a:cs typeface="+mn-cs"/>
              </a:rPr>
              <a:t>		</a:t>
            </a:r>
            <a:endParaRPr lang="he-IL" sz="3600" b="1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pic>
        <p:nvPicPr>
          <p:cNvPr id="22" name="Content Placeholder 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622" y="6194437"/>
            <a:ext cx="1152128" cy="618939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61" y="5617019"/>
            <a:ext cx="2195737" cy="124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11264" y="2992797"/>
            <a:ext cx="1946031" cy="98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7422834" y="620689"/>
            <a:ext cx="216024" cy="213921"/>
          </a:xfrm>
          <a:prstGeom prst="ellipse">
            <a:avLst/>
          </a:prstGeom>
          <a:solidFill>
            <a:srgbClr val="66B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6" name="Oval 25"/>
          <p:cNvSpPr/>
          <p:nvPr/>
        </p:nvSpPr>
        <p:spPr>
          <a:xfrm>
            <a:off x="6959526" y="620689"/>
            <a:ext cx="216024" cy="213921"/>
          </a:xfrm>
          <a:prstGeom prst="ellipse">
            <a:avLst/>
          </a:prstGeom>
          <a:solidFill>
            <a:srgbClr val="66B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7" name="Oval 26"/>
          <p:cNvSpPr/>
          <p:nvPr/>
        </p:nvSpPr>
        <p:spPr>
          <a:xfrm>
            <a:off x="7191180" y="627165"/>
            <a:ext cx="216024" cy="213921"/>
          </a:xfrm>
          <a:prstGeom prst="ellipse">
            <a:avLst/>
          </a:prstGeom>
          <a:solidFill>
            <a:srgbClr val="66B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8" name="TextBox 27"/>
          <p:cNvSpPr txBox="1"/>
          <p:nvPr/>
        </p:nvSpPr>
        <p:spPr>
          <a:xfrm>
            <a:off x="6987644" y="505932"/>
            <a:ext cx="2160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chemeClr val="bg1"/>
                </a:solidFill>
              </a:rPr>
              <a:t>‹</a:t>
            </a:r>
            <a:endParaRPr lang="he-IL" sz="2000" b="1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79606" y="6147626"/>
            <a:ext cx="0" cy="66575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584927" y="5613047"/>
            <a:ext cx="2093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e-IL" b="1" i="0" dirty="0">
                <a:solidFill>
                  <a:schemeClr val="tx1"/>
                </a:solidFill>
                <a:effectLst/>
                <a:latin typeface="EzerBlock"/>
              </a:rPr>
              <a:t/>
            </a:r>
            <a:br>
              <a:rPr lang="he-IL" b="1" i="0" dirty="0">
                <a:solidFill>
                  <a:schemeClr val="tx1"/>
                </a:solidFill>
                <a:effectLst/>
                <a:latin typeface="EzerBlock"/>
              </a:rPr>
            </a:br>
            <a:endParaRPr lang="he-IL" b="1" i="0" dirty="0">
              <a:solidFill>
                <a:schemeClr val="tx1"/>
              </a:solidFill>
              <a:effectLst/>
              <a:latin typeface="EzerBlock"/>
            </a:endParaRPr>
          </a:p>
          <a:p>
            <a:pPr algn="just"/>
            <a:r>
              <a:rPr lang="he-IL" b="1" i="0" dirty="0">
                <a:solidFill>
                  <a:schemeClr val="tx1"/>
                </a:solidFill>
                <a:effectLst/>
                <a:latin typeface="EzerBlock"/>
              </a:rPr>
              <a:t>דקאנט הסטודנטים</a:t>
            </a:r>
            <a:endParaRPr lang="en-US" b="1" i="0" dirty="0">
              <a:solidFill>
                <a:schemeClr val="tx1"/>
              </a:solidFill>
              <a:effectLst/>
              <a:latin typeface="EzerBlock"/>
            </a:endParaRPr>
          </a:p>
          <a:p>
            <a:pPr algn="just"/>
            <a:r>
              <a:rPr lang="he-IL" b="1" i="0" dirty="0">
                <a:solidFill>
                  <a:schemeClr val="tx1"/>
                </a:solidFill>
                <a:effectLst/>
                <a:latin typeface="EzerBlock"/>
              </a:rPr>
              <a:t> </a:t>
            </a:r>
            <a:r>
              <a:rPr lang="he-IL" b="0" i="0" dirty="0">
                <a:solidFill>
                  <a:schemeClr val="tx1"/>
                </a:solidFill>
                <a:effectLst/>
                <a:latin typeface="EzerBlock"/>
              </a:rPr>
              <a:t>ע"ש רות ואלן </a:t>
            </a:r>
            <a:r>
              <a:rPr lang="he-IL" b="0" i="0" dirty="0" err="1">
                <a:solidFill>
                  <a:schemeClr val="tx1"/>
                </a:solidFill>
                <a:effectLst/>
                <a:latin typeface="EzerBlock"/>
              </a:rPr>
              <a:t>זיגלר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7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nstudents.tau.ac.i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5" r="6645"/>
          <a:stretch/>
        </p:blipFill>
        <p:spPr>
          <a:xfrm>
            <a:off x="-107556" y="1"/>
            <a:ext cx="928806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7556" y="1628800"/>
            <a:ext cx="9288068" cy="1477328"/>
          </a:xfrm>
          <a:prstGeom prst="rect">
            <a:avLst/>
          </a:prstGeom>
          <a:solidFill>
            <a:srgbClr val="0099CC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דקאנט הסטודנטים</a:t>
            </a:r>
          </a:p>
          <a:p>
            <a:pPr algn="ctr"/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עוזרים לכם להצליח בלימודים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86" y="260648"/>
            <a:ext cx="2527834" cy="13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5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6768752" cy="2880320"/>
          </a:xfrm>
          <a:solidFill>
            <a:schemeClr val="bg1">
              <a:alpha val="58000"/>
            </a:schemeClr>
          </a:solidFill>
        </p:spPr>
        <p:txBody>
          <a:bodyPr/>
          <a:lstStyle/>
          <a:p>
            <a:pPr marL="114300" indent="0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cs typeface="+mn-cs"/>
              </a:rPr>
              <a:t>"אנחנו בדקאנט הסטודנטים ממוקדים בטובת הסטודנט, בדאגה להצלחתו ולרווחתו ורוצים לאפשר לו למצות את הפוטנציאל האישי שלו ולהעצימו"</a:t>
            </a:r>
            <a:br>
              <a:rPr lang="he-IL" sz="2400" b="1" dirty="0">
                <a:solidFill>
                  <a:schemeClr val="tx1"/>
                </a:solidFill>
                <a:cs typeface="+mn-cs"/>
              </a:rPr>
            </a:br>
            <a:r>
              <a:rPr lang="he-IL" sz="2400" b="1" dirty="0">
                <a:cs typeface="+mn-cs"/>
              </a:rPr>
              <a:t>דקאנית הסטודנטים, פרופ' טובה מוסט</a:t>
            </a:r>
            <a:endParaRPr lang="en-US" sz="2400" b="1" dirty="0"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24744"/>
            <a:ext cx="9080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59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5172" y="5050729"/>
            <a:ext cx="18002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34083"/>
          </a:xfrm>
          <a:prstGeom prst="rect">
            <a:avLst/>
          </a:prstGeom>
        </p:spPr>
        <p:txBody>
          <a:bodyPr/>
          <a:lstStyle/>
          <a:p>
            <a:r>
              <a:rPr lang="he-IL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		</a:t>
            </a:r>
            <a:r>
              <a:rPr lang="he-IL" b="1" dirty="0">
                <a:latin typeface="Open Sans Hebrew Light" panose="00000400000000000000" pitchFamily="2" charset="-79"/>
                <a:cs typeface="Open Sans Hebrew Light" panose="00000400000000000000" pitchFamily="2" charset="-79"/>
              </a:rPr>
              <a:t>כסף מסובב את העולם...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9"/>
            <a:ext cx="8229600" cy="12241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e-IL" sz="2400" b="1" u="sng" dirty="0">
                <a:solidFill>
                  <a:srgbClr val="66BFF1"/>
                </a:solidFill>
                <a:latin typeface="Open Sans Hebrew" panose="00000500000000000000" pitchFamily="2" charset="-79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e-IL" sz="2400" dirty="0">
                <a:latin typeface="Open Sans Hebrew" panose="00000500000000000000" pitchFamily="2" charset="-79"/>
              </a:rPr>
              <a:t>לפעמים עזרה כלכלית יכולה להפוך את חייכם לקצת יותר קלים...</a:t>
            </a:r>
            <a:endParaRPr lang="en-US" sz="2400" dirty="0">
              <a:latin typeface="Open Sans Hebrew" panose="00000500000000000000" pitchFamily="2" charset="-79"/>
            </a:endParaRPr>
          </a:p>
          <a:p>
            <a:pPr marL="0" indent="0">
              <a:spcBef>
                <a:spcPts val="0"/>
              </a:spcBef>
              <a:buNone/>
            </a:pPr>
            <a:endParaRPr lang="he-IL" sz="2400" dirty="0">
              <a:latin typeface="Open Sans Hebrew" panose="00000500000000000000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8EC-FF1C-41A5-8B8F-301BB2E451AC}" type="slidenum">
              <a:rPr lang="he-IL" smtClean="0"/>
              <a:pPr/>
              <a:t>3</a:t>
            </a:fld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2996952"/>
            <a:ext cx="2160240" cy="1107996"/>
          </a:xfrm>
          <a:prstGeom prst="rect">
            <a:avLst/>
          </a:prstGeom>
          <a:solidFill>
            <a:srgbClr val="66BF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3000" b="1" dirty="0">
                <a:solidFill>
                  <a:schemeClr val="bg1"/>
                </a:solidFill>
              </a:rPr>
              <a:t>הלוואות </a:t>
            </a:r>
            <a:r>
              <a:rPr lang="he-IL" b="1" dirty="0">
                <a:solidFill>
                  <a:schemeClr val="bg1"/>
                </a:solidFill>
              </a:rPr>
              <a:t>(בתנאים נוחים ללא ריבית וערבים)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2996952"/>
            <a:ext cx="2016224" cy="2123658"/>
          </a:xfrm>
          <a:prstGeom prst="rect">
            <a:avLst/>
          </a:prstGeom>
          <a:solidFill>
            <a:srgbClr val="66BF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3000" b="1" dirty="0">
                <a:solidFill>
                  <a:schemeClr val="bg1"/>
                </a:solidFill>
              </a:rPr>
              <a:t>מלגות סיוע כלכלי 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(לדוגמא: עולים חדשים, משרתי מילואים, יוצאי ארצות שונות)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2996952"/>
            <a:ext cx="2016224" cy="1107996"/>
          </a:xfrm>
          <a:prstGeom prst="rect">
            <a:avLst/>
          </a:prstGeom>
          <a:solidFill>
            <a:srgbClr val="66BF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3000" b="1" dirty="0">
                <a:solidFill>
                  <a:schemeClr val="bg1"/>
                </a:solidFill>
              </a:rPr>
              <a:t>מעונות </a:t>
            </a:r>
            <a:r>
              <a:rPr lang="he-IL" b="1" dirty="0">
                <a:solidFill>
                  <a:schemeClr val="bg1"/>
                </a:solidFill>
              </a:rPr>
              <a:t>(איינשטיין וברושים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קריטריונים והגרלה)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4553252"/>
            <a:ext cx="2088232" cy="1107996"/>
          </a:xfrm>
          <a:prstGeom prst="rect">
            <a:avLst/>
          </a:prstGeom>
          <a:solidFill>
            <a:srgbClr val="66BF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3000" b="1" dirty="0">
                <a:solidFill>
                  <a:schemeClr val="bg1"/>
                </a:solidFill>
              </a:rPr>
              <a:t>סיוע בדיור </a:t>
            </a:r>
            <a:r>
              <a:rPr lang="he-IL" b="1" dirty="0">
                <a:solidFill>
                  <a:schemeClr val="bg1"/>
                </a:solidFill>
              </a:rPr>
              <a:t>(למי שלא קיבל מעונות)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6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34083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	</a:t>
            </a:r>
            <a:r>
              <a:rPr lang="he-IL" b="1" dirty="0">
                <a:latin typeface="Open Sans Hebrew Light" panose="00000400000000000000" pitchFamily="2" charset="-79"/>
                <a:cs typeface="Open Sans Hebrew Light" panose="00000400000000000000" pitchFamily="2" charset="-79"/>
              </a:rPr>
              <a:t>	</a:t>
            </a:r>
            <a:r>
              <a:rPr lang="he-IL" sz="3200" b="1" dirty="0">
                <a:latin typeface="Open Sans Hebrew Light" panose="00000400000000000000" pitchFamily="2" charset="-79"/>
                <a:cs typeface="Open Sans Hebrew Light" panose="00000400000000000000" pitchFamily="2" charset="-79"/>
              </a:rPr>
              <a:t>מגוון אוכלוסיית הסטודנטים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8EC-FF1C-41A5-8B8F-301BB2E451AC}" type="slidenum">
              <a:rPr lang="he-IL" smtClean="0"/>
              <a:pPr/>
              <a:t>4</a:t>
            </a:fld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06953"/>
            <a:ext cx="8229600" cy="13859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1400" dirty="0">
              <a:latin typeface="Open Sans Hebrew" panose="00000500000000000000" pitchFamily="2" charset="-79"/>
            </a:endParaRPr>
          </a:p>
          <a:p>
            <a:r>
              <a:rPr lang="he-IL" sz="2400" dirty="0">
                <a:latin typeface="Open Sans Hebrew" panose="00000500000000000000" pitchFamily="2" charset="-79"/>
              </a:rPr>
              <a:t>הדקאנט מציע תכניות קידום ושילוב המותאמות לאוכלוסיות מגוונות. </a:t>
            </a:r>
          </a:p>
          <a:p>
            <a:pPr marL="0" indent="0">
              <a:buNone/>
            </a:pPr>
            <a:r>
              <a:rPr lang="he-IL" sz="2400" dirty="0">
                <a:latin typeface="Open Sans Hebrew" panose="00000500000000000000" pitchFamily="2" charset="-79"/>
              </a:rPr>
              <a:t>    בואו וגלו איך אנחנו יכולים לעזור לכם!</a:t>
            </a:r>
            <a:endParaRPr lang="he-IL" sz="2400" dirty="0">
              <a:solidFill>
                <a:srgbClr val="FF0000"/>
              </a:solidFill>
              <a:latin typeface="Open Sans Hebrew" panose="00000500000000000000" pitchFamily="2" charset="-79"/>
            </a:endParaRPr>
          </a:p>
          <a:p>
            <a:pPr marL="0" indent="0">
              <a:spcBef>
                <a:spcPts val="0"/>
              </a:spcBef>
              <a:buNone/>
            </a:pPr>
            <a:endParaRPr lang="he-IL" sz="2400" dirty="0">
              <a:latin typeface="Open Sans Hebrew" panose="00000500000000000000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2564904"/>
            <a:ext cx="2016224" cy="1154162"/>
          </a:xfrm>
          <a:prstGeom prst="rect">
            <a:avLst/>
          </a:prstGeom>
          <a:solidFill>
            <a:srgbClr val="66BFF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3000" b="1" dirty="0">
                <a:solidFill>
                  <a:schemeClr val="bg1"/>
                </a:solidFill>
              </a:rPr>
              <a:t>לקויות למידה</a:t>
            </a:r>
          </a:p>
          <a:p>
            <a:pPr algn="ctr"/>
            <a:r>
              <a:rPr lang="he-IL" sz="900" b="1" dirty="0">
                <a:solidFill>
                  <a:schemeClr val="bg1"/>
                </a:solidFill>
              </a:rPr>
              <a:t>(מרכז בצוותא בספריית מדעי החברה)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987359"/>
            <a:ext cx="1919252" cy="1200329"/>
          </a:xfrm>
          <a:prstGeom prst="rect">
            <a:avLst/>
          </a:prstGeom>
          <a:solidFill>
            <a:srgbClr val="66BF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>
                <a:solidFill>
                  <a:schemeClr val="bg1"/>
                </a:solidFill>
              </a:rPr>
              <a:t>סטודנטים עם קשיים נפשיים ועם אספרגר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500" y="2564904"/>
            <a:ext cx="2520280" cy="923330"/>
          </a:xfrm>
          <a:prstGeom prst="rect">
            <a:avLst/>
          </a:prstGeom>
          <a:solidFill>
            <a:srgbClr val="66BF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סטודנטים עם מוגבלות</a:t>
            </a:r>
          </a:p>
          <a:p>
            <a:pPr algn="ctr"/>
            <a:r>
              <a:rPr lang="he-IL" sz="2000" b="1" dirty="0">
                <a:solidFill>
                  <a:schemeClr val="bg1"/>
                </a:solidFill>
              </a:rPr>
              <a:t>פיזית חושית </a:t>
            </a:r>
          </a:p>
          <a:p>
            <a:pPr algn="ctr"/>
            <a:r>
              <a:rPr lang="he-IL" sz="1400" b="1" dirty="0">
                <a:solidFill>
                  <a:schemeClr val="bg1"/>
                </a:solidFill>
              </a:rPr>
              <a:t>(מרכז נגישות בספריה המרכזית)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3933056"/>
            <a:ext cx="2016224" cy="1015663"/>
          </a:xfrm>
          <a:prstGeom prst="rect">
            <a:avLst/>
          </a:prstGeom>
          <a:solidFill>
            <a:srgbClr val="66BF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3000" b="1" dirty="0">
                <a:solidFill>
                  <a:schemeClr val="bg1"/>
                </a:solidFill>
              </a:rPr>
              <a:t>החברה  </a:t>
            </a:r>
          </a:p>
          <a:p>
            <a:pPr algn="ctr"/>
            <a:r>
              <a:rPr lang="he-IL" sz="3000" b="1" dirty="0">
                <a:solidFill>
                  <a:schemeClr val="bg1"/>
                </a:solidFill>
              </a:rPr>
              <a:t>הערבית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3789040"/>
            <a:ext cx="2304256" cy="1015663"/>
          </a:xfrm>
          <a:prstGeom prst="rect">
            <a:avLst/>
          </a:prstGeom>
          <a:solidFill>
            <a:srgbClr val="66BF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3000" b="1" dirty="0">
                <a:solidFill>
                  <a:schemeClr val="bg1"/>
                </a:solidFill>
              </a:rPr>
              <a:t>משרתי</a:t>
            </a:r>
          </a:p>
          <a:p>
            <a:pPr algn="ctr"/>
            <a:r>
              <a:rPr lang="he-IL" sz="3000" b="1" dirty="0">
                <a:solidFill>
                  <a:schemeClr val="bg1"/>
                </a:solidFill>
              </a:rPr>
              <a:t>מילואים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3789040"/>
            <a:ext cx="2376264" cy="1015663"/>
          </a:xfrm>
          <a:prstGeom prst="rect">
            <a:avLst/>
          </a:prstGeom>
          <a:solidFill>
            <a:srgbClr val="66BF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3000" b="1" dirty="0">
                <a:solidFill>
                  <a:schemeClr val="bg1"/>
                </a:solidFill>
              </a:rPr>
              <a:t>הקהילה האתיופית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5221649"/>
            <a:ext cx="3032720" cy="861774"/>
          </a:xfrm>
          <a:prstGeom prst="rect">
            <a:avLst/>
          </a:prstGeom>
          <a:solidFill>
            <a:srgbClr val="66BFF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3000" b="1" dirty="0">
                <a:solidFill>
                  <a:schemeClr val="bg1"/>
                </a:solidFill>
              </a:rPr>
              <a:t>סטודנטים שנה א'</a:t>
            </a:r>
          </a:p>
          <a:p>
            <a:pPr algn="ctr"/>
            <a:r>
              <a:rPr lang="he-IL" sz="2000" b="1" dirty="0">
                <a:solidFill>
                  <a:schemeClr val="bg1"/>
                </a:solidFill>
              </a:rPr>
              <a:t>(צועדים יחד)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5221649"/>
            <a:ext cx="2016224" cy="830997"/>
          </a:xfrm>
          <a:prstGeom prst="rect">
            <a:avLst/>
          </a:prstGeom>
          <a:solidFill>
            <a:srgbClr val="66BFF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>
                <a:solidFill>
                  <a:schemeClr val="bg1"/>
                </a:solidFill>
              </a:rPr>
              <a:t>בוגרי החינוך החרדי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5896" y="2564904"/>
            <a:ext cx="2168624" cy="1015663"/>
          </a:xfrm>
          <a:prstGeom prst="rect">
            <a:avLst/>
          </a:prstGeom>
          <a:solidFill>
            <a:srgbClr val="66BF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3000" b="1" dirty="0">
                <a:solidFill>
                  <a:schemeClr val="bg1"/>
                </a:solidFill>
              </a:rPr>
              <a:t>עולים חדשים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5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5" y="2994296"/>
            <a:ext cx="3863704" cy="3863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34083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	</a:t>
            </a:r>
            <a:r>
              <a:rPr lang="he-IL" b="1" dirty="0">
                <a:latin typeface="Open Sans Hebrew Light" panose="00000400000000000000" pitchFamily="2" charset="-79"/>
                <a:cs typeface="Open Sans Hebrew Light" panose="00000400000000000000" pitchFamily="2" charset="-79"/>
              </a:rPr>
              <a:t>	אתם לא לבד...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8EC-FF1C-41A5-8B8F-301BB2E451AC}" type="slidenum">
              <a:rPr lang="he-IL" smtClean="0"/>
              <a:pPr/>
              <a:t>5</a:t>
            </a:fld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11380"/>
            <a:ext cx="8229600" cy="22616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latin typeface="Open Sans Hebrew" panose="00000500000000000000" pitchFamily="2" charset="-79"/>
            </a:endParaRPr>
          </a:p>
          <a:p>
            <a:r>
              <a:rPr lang="he-IL" sz="2400" b="1" dirty="0">
                <a:latin typeface="Open Sans Hebrew" panose="00000500000000000000" pitchFamily="2" charset="-79"/>
              </a:rPr>
              <a:t>שירותים פסיכולוגים </a:t>
            </a:r>
            <a:r>
              <a:rPr lang="he-IL" sz="2400" dirty="0">
                <a:latin typeface="Open Sans Hebrew" panose="00000500000000000000" pitchFamily="2" charset="-79"/>
              </a:rPr>
              <a:t>: </a:t>
            </a:r>
          </a:p>
          <a:p>
            <a:r>
              <a:rPr lang="he-IL" sz="2400" dirty="0">
                <a:latin typeface="Open Sans Hebrew" panose="00000500000000000000" pitchFamily="2" charset="-79"/>
              </a:rPr>
              <a:t>טיפולים אישיים וקבוצתיים (בעברית, ערבית ואנגלית)</a:t>
            </a:r>
          </a:p>
          <a:p>
            <a:pPr marL="0" indent="0">
              <a:buNone/>
            </a:pPr>
            <a:endParaRPr lang="he-IL" sz="2400" b="1" dirty="0">
              <a:latin typeface="Open Sans Hebrew" panose="00000500000000000000" pitchFamily="2" charset="-79"/>
            </a:endParaRPr>
          </a:p>
          <a:p>
            <a:r>
              <a:rPr lang="he-IL" sz="2400" b="1" dirty="0">
                <a:latin typeface="Open Sans Hebrew" panose="00000500000000000000" pitchFamily="2" charset="-79"/>
              </a:rPr>
              <a:t>ייעוץ לימודים וקריירה :</a:t>
            </a:r>
          </a:p>
          <a:p>
            <a:pPr lvl="0"/>
            <a:r>
              <a:rPr lang="he-IL" sz="2400" dirty="0">
                <a:solidFill>
                  <a:prstClr val="black"/>
                </a:solidFill>
                <a:latin typeface="Open Sans Hebrew" panose="00000500000000000000" pitchFamily="2" charset="-79"/>
              </a:rPr>
              <a:t>בחירת תחום לימוד (אם רוצים לשנות/להוסיף)</a:t>
            </a:r>
          </a:p>
          <a:p>
            <a:pPr lvl="0"/>
            <a:r>
              <a:rPr lang="he-IL" sz="2400" dirty="0">
                <a:solidFill>
                  <a:prstClr val="black"/>
                </a:solidFill>
                <a:latin typeface="Open Sans Hebrew" panose="00000500000000000000" pitchFamily="2" charset="-79"/>
              </a:rPr>
              <a:t>הכוונה לתחום המקצועי שמתאים לכם</a:t>
            </a:r>
          </a:p>
          <a:p>
            <a:pPr lvl="0"/>
            <a:r>
              <a:rPr lang="he-IL" sz="2400" dirty="0">
                <a:solidFill>
                  <a:prstClr val="black"/>
                </a:solidFill>
                <a:latin typeface="Open Sans Hebrew" panose="00000500000000000000" pitchFamily="2" charset="-79"/>
              </a:rPr>
              <a:t>הכנה לעולם העבודה והקריירה</a:t>
            </a:r>
          </a:p>
          <a:p>
            <a:pPr marL="0" indent="0">
              <a:buNone/>
            </a:pPr>
            <a:endParaRPr lang="he-IL" sz="2400" b="1" dirty="0">
              <a:latin typeface="Open Sans Hebrew" panose="00000500000000000000" pitchFamily="2" charset="-79"/>
            </a:endParaRPr>
          </a:p>
          <a:p>
            <a:pPr>
              <a:spcBef>
                <a:spcPts val="0"/>
              </a:spcBef>
            </a:pPr>
            <a:endParaRPr lang="he-IL" sz="2400" dirty="0">
              <a:latin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140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34083"/>
          </a:xfrm>
          <a:prstGeom prst="rect">
            <a:avLst/>
          </a:prstGeom>
        </p:spPr>
        <p:txBody>
          <a:bodyPr/>
          <a:lstStyle/>
          <a:p>
            <a:r>
              <a:rPr lang="he-IL" dirty="0"/>
              <a:t>	</a:t>
            </a:r>
            <a:r>
              <a:rPr lang="he-IL" b="1" dirty="0">
                <a:latin typeface="Open Sans Hebrew Light" panose="00000400000000000000" pitchFamily="2" charset="-79"/>
                <a:cs typeface="Open Sans Hebrew Light" panose="00000400000000000000" pitchFamily="2" charset="-79"/>
              </a:rPr>
              <a:t>	להיות חלק מקהילה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8EC-FF1C-41A5-8B8F-301BB2E451AC}" type="slidenum">
              <a:rPr lang="he-IL" smtClean="0"/>
              <a:pPr/>
              <a:t>6</a:t>
            </a:fld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133" y="1052736"/>
            <a:ext cx="8229600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latin typeface="Open Sans Hebrew" panose="00000500000000000000" pitchFamily="2" charset="-79"/>
            </a:endParaRPr>
          </a:p>
          <a:p>
            <a:pPr marL="0" indent="0">
              <a:buNone/>
            </a:pPr>
            <a:endParaRPr lang="en-US" sz="2400" dirty="0">
              <a:latin typeface="Open Sans Hebrew" panose="00000500000000000000" pitchFamily="2" charset="-79"/>
            </a:endParaRPr>
          </a:p>
          <a:p>
            <a:pPr>
              <a:spcBef>
                <a:spcPts val="0"/>
              </a:spcBef>
            </a:pPr>
            <a:r>
              <a:rPr lang="he-IL" sz="2400" dirty="0">
                <a:solidFill>
                  <a:srgbClr val="FF0000"/>
                </a:solidFill>
                <a:latin typeface="Open Sans Hebrew" panose="00000500000000000000" pitchFamily="2" charset="-79"/>
              </a:rPr>
              <a:t>מתחברים+ : </a:t>
            </a:r>
            <a:r>
              <a:rPr lang="he-IL" sz="2400" dirty="0">
                <a:latin typeface="Open Sans Hebrew" panose="00000500000000000000" pitchFamily="2" charset="-79"/>
              </a:rPr>
              <a:t>קורסים המשלבים למידה אקדמית ועשייה חברתית בתחומי לימוד שונים תמורת קרדיט אקדמי-</a:t>
            </a:r>
            <a:endParaRPr lang="he-IL" sz="2400" dirty="0">
              <a:solidFill>
                <a:srgbClr val="FF0000"/>
              </a:solidFill>
              <a:latin typeface="Open Sans Hebrew" panose="00000500000000000000" pitchFamily="2" charset="-79"/>
            </a:endParaRPr>
          </a:p>
          <a:p>
            <a:pPr>
              <a:spcBef>
                <a:spcPts val="0"/>
              </a:spcBef>
            </a:pPr>
            <a:endParaRPr lang="he-IL" sz="2400" dirty="0">
              <a:latin typeface="Open Sans Hebrew" panose="00000500000000000000" pitchFamily="2" charset="-79"/>
            </a:endParaRPr>
          </a:p>
          <a:p>
            <a:pPr>
              <a:spcBef>
                <a:spcPts val="0"/>
              </a:spcBef>
            </a:pPr>
            <a:r>
              <a:rPr lang="he-IL" sz="2400" dirty="0">
                <a:latin typeface="Open Sans Hebrew" panose="00000500000000000000" pitchFamily="2" charset="-79"/>
              </a:rPr>
              <a:t>הקורסים קיימים בכל הפקולטות</a:t>
            </a:r>
          </a:p>
          <a:p>
            <a:pPr marL="0" indent="0">
              <a:spcBef>
                <a:spcPts val="0"/>
              </a:spcBef>
              <a:buNone/>
            </a:pPr>
            <a:r>
              <a:rPr lang="he-IL" sz="1800" i="1" dirty="0">
                <a:latin typeface="Open Sans Hebrew" panose="00000500000000000000" pitchFamily="2" charset="-79"/>
              </a:rPr>
              <a:t>      </a:t>
            </a:r>
          </a:p>
          <a:p>
            <a:pPr>
              <a:spcBef>
                <a:spcPts val="0"/>
              </a:spcBef>
            </a:pPr>
            <a:endParaRPr lang="he-I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he-I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מתחברים: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השתתפות בפרויקטים חברתיים על בסיס מלגות </a:t>
            </a:r>
          </a:p>
          <a:p>
            <a:pPr>
              <a:spcBef>
                <a:spcPts val="0"/>
              </a:spcBef>
            </a:pP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he-I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התקווה הישראלית באקדמיה: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פרויקטים המתייחסים לחשיפה, אינטראקציה ושילוב סטודנטים וסגל ממגוון המגזרים והתרבויות השונות  בחברה</a:t>
            </a:r>
          </a:p>
          <a:p>
            <a:pPr>
              <a:spcBef>
                <a:spcPts val="0"/>
              </a:spcBef>
              <a:buNone/>
            </a:pPr>
            <a:endParaRPr lang="he-IL" sz="2400" dirty="0">
              <a:latin typeface="Open Sans Hebrew" panose="00000500000000000000" pitchFamily="2" charset="-79"/>
            </a:endParaRPr>
          </a:p>
          <a:p>
            <a:pPr>
              <a:spcBef>
                <a:spcPts val="0"/>
              </a:spcBef>
            </a:pPr>
            <a:endParaRPr lang="he-IL" sz="2400" dirty="0">
              <a:latin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31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653"/>
            <a:ext cx="8229600" cy="706091"/>
          </a:xfrm>
          <a:prstGeom prst="rect">
            <a:avLst/>
          </a:prstGeom>
        </p:spPr>
        <p:txBody>
          <a:bodyPr/>
          <a:lstStyle/>
          <a:p>
            <a:r>
              <a:rPr lang="he-IL" b="1" dirty="0">
                <a:latin typeface="Open Sans Hebrew Light" panose="00000400000000000000" pitchFamily="2" charset="-79"/>
                <a:cs typeface="Open Sans Hebrew Light" panose="00000400000000000000" pitchFamily="2" charset="-79"/>
              </a:rPr>
              <a:t>		</a:t>
            </a:r>
            <a:r>
              <a:rPr lang="he-IL" sz="2400" b="1" dirty="0">
                <a:latin typeface="Open Sans Hebrew Light" panose="00000400000000000000" pitchFamily="2" charset="-79"/>
                <a:cs typeface="Open Sans Hebrew Light" panose="00000400000000000000" pitchFamily="2" charset="-79"/>
              </a:rPr>
              <a:t>נתקלתם בקושי במהלך הלימודים? </a:t>
            </a:r>
            <a:r>
              <a:rPr lang="he-IL" b="1" dirty="0">
                <a:latin typeface="Open Sans Hebrew Light" panose="00000400000000000000" pitchFamily="2" charset="-79"/>
                <a:cs typeface="Open Sans Hebrew Light" panose="00000400000000000000" pitchFamily="2" charset="-79"/>
              </a:rPr>
              <a:t>לבקר!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9"/>
            <a:ext cx="8136904" cy="2520280"/>
          </a:xfrm>
        </p:spPr>
        <p:txBody>
          <a:bodyPr vert="horz" lIns="91440" tIns="45720" rIns="91440" bIns="45720" rtlCol="1">
            <a:noAutofit/>
          </a:bodyPr>
          <a:lstStyle/>
          <a:p>
            <a:r>
              <a:rPr lang="he-IL" dirty="0">
                <a:solidFill>
                  <a:srgbClr val="FF0000"/>
                </a:solidFill>
                <a:latin typeface="Open Sans Hebrew" panose="00000500000000000000" pitchFamily="2" charset="-79"/>
              </a:rPr>
              <a:t>דברו איתנו!!!</a:t>
            </a:r>
          </a:p>
          <a:p>
            <a:r>
              <a:rPr lang="he-IL" sz="2000" dirty="0">
                <a:latin typeface="Open Sans Hebrew" panose="00000500000000000000" pitchFamily="2" charset="-79"/>
              </a:rPr>
              <a:t>דקאנט הסטודנטים נמצא בבניין מיטשל – ליד הכניסה הראשית לאוניברסיטה, </a:t>
            </a:r>
          </a:p>
          <a:p>
            <a:pPr marL="0" indent="0">
              <a:buNone/>
            </a:pPr>
            <a:r>
              <a:rPr lang="he-IL" sz="2000" dirty="0">
                <a:latin typeface="Open Sans Hebrew" panose="00000500000000000000" pitchFamily="2" charset="-79"/>
              </a:rPr>
              <a:t>מעל ה"חוג הצפוני"</a:t>
            </a:r>
          </a:p>
          <a:p>
            <a:r>
              <a:rPr lang="he-IL" sz="2000" dirty="0">
                <a:latin typeface="Open Sans Hebrew" panose="00000500000000000000" pitchFamily="2" charset="-79"/>
              </a:rPr>
              <a:t>כל הפרטים גם באתר:  </a:t>
            </a:r>
            <a:r>
              <a:rPr lang="en-US" sz="3600" dirty="0">
                <a:latin typeface="Open Sans Hebrew" panose="00000500000000000000" pitchFamily="2" charset="-79"/>
                <a:hlinkClick r:id="rId3"/>
              </a:rPr>
              <a:t>www.deanstudents.tau.ac.il</a:t>
            </a:r>
            <a:endParaRPr lang="he-IL" sz="3600" dirty="0">
              <a:latin typeface="Open Sans Hebrew" panose="00000500000000000000" pitchFamily="2" charset="-79"/>
            </a:endParaRPr>
          </a:p>
          <a:p>
            <a:endParaRPr lang="he-IL" sz="2000" dirty="0">
              <a:latin typeface="Open Sans Hebrew" panose="00000500000000000000" pitchFamily="2" charset="-79"/>
            </a:endParaRPr>
          </a:p>
          <a:p>
            <a:r>
              <a:rPr lang="he-IL" sz="3600" dirty="0">
                <a:latin typeface="Open Sans Hebrew" panose="00000500000000000000" pitchFamily="2" charset="-79"/>
              </a:rPr>
              <a:t>03-6408097</a:t>
            </a:r>
          </a:p>
          <a:p>
            <a:pPr marL="0" indent="0">
              <a:spcBef>
                <a:spcPts val="0"/>
              </a:spcBef>
              <a:buNone/>
            </a:pPr>
            <a:endParaRPr lang="he-IL" sz="2800" dirty="0">
              <a:latin typeface="Open Sans Hebrew" panose="00000500000000000000" pitchFamily="2" charset="-79"/>
            </a:endParaRPr>
          </a:p>
          <a:p>
            <a:endParaRPr lang="he-IL" sz="3600" dirty="0">
              <a:latin typeface="Open Sans Hebrew" panose="00000500000000000000" pitchFamily="2" charset="-79"/>
            </a:endParaRPr>
          </a:p>
          <a:p>
            <a:endParaRPr lang="he-IL" sz="2000" dirty="0">
              <a:latin typeface="Open Sans Hebrew" panose="00000500000000000000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58EC-FF1C-41A5-8B8F-301BB2E451AC}" type="slidenum">
              <a:rPr lang="he-IL" smtClean="0"/>
              <a:pPr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83421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7283</TotalTime>
  <Words>531</Words>
  <Application>Microsoft Office PowerPoint</Application>
  <PresentationFormat>On-screen Show (4:3)</PresentationFormat>
  <Paragraphs>86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Arabic Typesetting</vt:lpstr>
      <vt:lpstr>Arial</vt:lpstr>
      <vt:lpstr>Calibri</vt:lpstr>
      <vt:lpstr>Courier New</vt:lpstr>
      <vt:lpstr>EzerBlock</vt:lpstr>
      <vt:lpstr>Open Sans Hebrew</vt:lpstr>
      <vt:lpstr>Open Sans Hebrew Light</vt:lpstr>
      <vt:lpstr>Times New Roman</vt:lpstr>
      <vt:lpstr>Office Theme</vt:lpstr>
      <vt:lpstr>PowerPoint Presentation</vt:lpstr>
      <vt:lpstr>"אנחנו בדקאנט הסטודנטים ממוקדים בטובת הסטודנט, בדאגה להצלחתו ולרווחתו ורוצים לאפשר לו למצות את הפוטנציאל האישי שלו ולהעצימו" דקאנית הסטודנטים, פרופ' טובה מוסט</vt:lpstr>
      <vt:lpstr>  כסף מסובב את העולם...</vt:lpstr>
      <vt:lpstr>  מגוון אוכלוסיית הסטודנטים</vt:lpstr>
      <vt:lpstr>  אתם לא לבד...</vt:lpstr>
      <vt:lpstr>  להיות חלק מקהילה</vt:lpstr>
      <vt:lpstr>  נתקלתם בקושי במהלך הלימודים? לבקר!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alonw</dc:creator>
  <cp:lastModifiedBy>Maor Daya</cp:lastModifiedBy>
  <cp:revision>279</cp:revision>
  <cp:lastPrinted>2017-08-22T07:30:13Z</cp:lastPrinted>
  <dcterms:created xsi:type="dcterms:W3CDTF">2016-01-03T06:49:01Z</dcterms:created>
  <dcterms:modified xsi:type="dcterms:W3CDTF">2020-09-03T10:54:30Z</dcterms:modified>
</cp:coreProperties>
</file>