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7" r:id="rId3"/>
    <p:sldId id="257" r:id="rId4"/>
    <p:sldId id="262" r:id="rId5"/>
    <p:sldId id="266" r:id="rId6"/>
    <p:sldId id="258" r:id="rId7"/>
    <p:sldId id="259" r:id="rId8"/>
    <p:sldId id="263" r:id="rId9"/>
    <p:sldId id="265" r:id="rId10"/>
    <p:sldId id="261" r:id="rId11"/>
    <p:sldId id="264" r:id="rId12"/>
    <p:sldId id="268" r:id="rId13"/>
    <p:sldId id="260" r:id="rId14"/>
    <p:sldId id="269" r:id="rId15"/>
    <p:sldId id="270" r:id="rId16"/>
    <p:sldId id="271"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p:scale>
          <a:sx n="63" d="100"/>
          <a:sy n="63" d="100"/>
        </p:scale>
        <p:origin x="856"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E9F15C-9031-0619-91FC-A2995A3C00D0}"/>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5B95996A-EDFE-CD0C-92FF-BCAD4AD0B4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02F14F6D-6530-BBF5-1EF4-444750B439FA}"/>
              </a:ext>
            </a:extLst>
          </p:cNvPr>
          <p:cNvSpPr>
            <a:spLocks noGrp="1"/>
          </p:cNvSpPr>
          <p:nvPr>
            <p:ph type="dt" sz="half" idx="10"/>
          </p:nvPr>
        </p:nvSpPr>
        <p:spPr/>
        <p:txBody>
          <a:bodyPr/>
          <a:lstStyle/>
          <a:p>
            <a:fld id="{8323051E-14E7-4F20-AB11-0FD328BA21B2}" type="datetimeFigureOut">
              <a:rPr lang="he-IL" smtClean="0"/>
              <a:t>כ"ו/אדר א/תשפ"ד</a:t>
            </a:fld>
            <a:endParaRPr lang="he-IL"/>
          </a:p>
        </p:txBody>
      </p:sp>
      <p:sp>
        <p:nvSpPr>
          <p:cNvPr id="5" name="מציין מיקום של כותרת תחתונה 4">
            <a:extLst>
              <a:ext uri="{FF2B5EF4-FFF2-40B4-BE49-F238E27FC236}">
                <a16:creationId xmlns:a16="http://schemas.microsoft.com/office/drawing/2014/main" id="{1F1D4258-1195-F59F-9F30-99106917610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AE1895F-6C40-05B6-DA63-27BCEF2F5857}"/>
              </a:ext>
            </a:extLst>
          </p:cNvPr>
          <p:cNvSpPr>
            <a:spLocks noGrp="1"/>
          </p:cNvSpPr>
          <p:nvPr>
            <p:ph type="sldNum" sz="quarter" idx="12"/>
          </p:nvPr>
        </p:nvSpPr>
        <p:spPr/>
        <p:txBody>
          <a:bodyPr/>
          <a:lstStyle/>
          <a:p>
            <a:fld id="{BE73F45D-DA15-4F47-BABA-E4A8D5DA9DED}" type="slidenum">
              <a:rPr lang="he-IL" smtClean="0"/>
              <a:t>‹#›</a:t>
            </a:fld>
            <a:endParaRPr lang="he-IL"/>
          </a:p>
        </p:txBody>
      </p:sp>
    </p:spTree>
    <p:extLst>
      <p:ext uri="{BB962C8B-B14F-4D97-AF65-F5344CB8AC3E}">
        <p14:creationId xmlns:p14="http://schemas.microsoft.com/office/powerpoint/2010/main" val="403718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A81BEF-AD37-4ABC-07BD-AA217936BC6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8BAB9E0-07B9-A1BC-A988-480B5BD8AE5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251497C-581B-4EAB-BCD9-0C0E3E81CB5E}"/>
              </a:ext>
            </a:extLst>
          </p:cNvPr>
          <p:cNvSpPr>
            <a:spLocks noGrp="1"/>
          </p:cNvSpPr>
          <p:nvPr>
            <p:ph type="dt" sz="half" idx="10"/>
          </p:nvPr>
        </p:nvSpPr>
        <p:spPr/>
        <p:txBody>
          <a:bodyPr/>
          <a:lstStyle/>
          <a:p>
            <a:fld id="{8323051E-14E7-4F20-AB11-0FD328BA21B2}" type="datetimeFigureOut">
              <a:rPr lang="he-IL" smtClean="0"/>
              <a:t>כ"ו/אדר א/תשפ"ד</a:t>
            </a:fld>
            <a:endParaRPr lang="he-IL"/>
          </a:p>
        </p:txBody>
      </p:sp>
      <p:sp>
        <p:nvSpPr>
          <p:cNvPr id="5" name="מציין מיקום של כותרת תחתונה 4">
            <a:extLst>
              <a:ext uri="{FF2B5EF4-FFF2-40B4-BE49-F238E27FC236}">
                <a16:creationId xmlns:a16="http://schemas.microsoft.com/office/drawing/2014/main" id="{E3C75A00-ADB6-F283-EB2C-4293A2BDD3D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8DA8DFC-5F97-5529-3CF7-37878271A97C}"/>
              </a:ext>
            </a:extLst>
          </p:cNvPr>
          <p:cNvSpPr>
            <a:spLocks noGrp="1"/>
          </p:cNvSpPr>
          <p:nvPr>
            <p:ph type="sldNum" sz="quarter" idx="12"/>
          </p:nvPr>
        </p:nvSpPr>
        <p:spPr/>
        <p:txBody>
          <a:bodyPr/>
          <a:lstStyle/>
          <a:p>
            <a:fld id="{BE73F45D-DA15-4F47-BABA-E4A8D5DA9DED}" type="slidenum">
              <a:rPr lang="he-IL" smtClean="0"/>
              <a:t>‹#›</a:t>
            </a:fld>
            <a:endParaRPr lang="he-IL"/>
          </a:p>
        </p:txBody>
      </p:sp>
    </p:spTree>
    <p:extLst>
      <p:ext uri="{BB962C8B-B14F-4D97-AF65-F5344CB8AC3E}">
        <p14:creationId xmlns:p14="http://schemas.microsoft.com/office/powerpoint/2010/main" val="333895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40907D0-6DA4-044B-1CA6-72C1A93035D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2C50B8F-78FC-5094-7F61-65FA56236CE1}"/>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D01AB16-DCA8-4885-5441-3F8B8C16C04C}"/>
              </a:ext>
            </a:extLst>
          </p:cNvPr>
          <p:cNvSpPr>
            <a:spLocks noGrp="1"/>
          </p:cNvSpPr>
          <p:nvPr>
            <p:ph type="dt" sz="half" idx="10"/>
          </p:nvPr>
        </p:nvSpPr>
        <p:spPr/>
        <p:txBody>
          <a:bodyPr/>
          <a:lstStyle/>
          <a:p>
            <a:fld id="{8323051E-14E7-4F20-AB11-0FD328BA21B2}" type="datetimeFigureOut">
              <a:rPr lang="he-IL" smtClean="0"/>
              <a:t>כ"ו/אדר א/תשפ"ד</a:t>
            </a:fld>
            <a:endParaRPr lang="he-IL"/>
          </a:p>
        </p:txBody>
      </p:sp>
      <p:sp>
        <p:nvSpPr>
          <p:cNvPr id="5" name="מציין מיקום של כותרת תחתונה 4">
            <a:extLst>
              <a:ext uri="{FF2B5EF4-FFF2-40B4-BE49-F238E27FC236}">
                <a16:creationId xmlns:a16="http://schemas.microsoft.com/office/drawing/2014/main" id="{36A8DC49-0B54-244C-C9B2-5D92435229E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E89A913-CAA9-3097-1BF0-44513280F19E}"/>
              </a:ext>
            </a:extLst>
          </p:cNvPr>
          <p:cNvSpPr>
            <a:spLocks noGrp="1"/>
          </p:cNvSpPr>
          <p:nvPr>
            <p:ph type="sldNum" sz="quarter" idx="12"/>
          </p:nvPr>
        </p:nvSpPr>
        <p:spPr/>
        <p:txBody>
          <a:bodyPr/>
          <a:lstStyle/>
          <a:p>
            <a:fld id="{BE73F45D-DA15-4F47-BABA-E4A8D5DA9DED}" type="slidenum">
              <a:rPr lang="he-IL" smtClean="0"/>
              <a:t>‹#›</a:t>
            </a:fld>
            <a:endParaRPr lang="he-IL"/>
          </a:p>
        </p:txBody>
      </p:sp>
    </p:spTree>
    <p:extLst>
      <p:ext uri="{BB962C8B-B14F-4D97-AF65-F5344CB8AC3E}">
        <p14:creationId xmlns:p14="http://schemas.microsoft.com/office/powerpoint/2010/main" val="396715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ED62733-7F5A-2856-EA44-4D96897B960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6B8B296-6B3F-DFF2-AEB6-DC8FA0E18D38}"/>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7D2BD60-DDAE-1F50-2B64-3BA5493D7847}"/>
              </a:ext>
            </a:extLst>
          </p:cNvPr>
          <p:cNvSpPr>
            <a:spLocks noGrp="1"/>
          </p:cNvSpPr>
          <p:nvPr>
            <p:ph type="dt" sz="half" idx="10"/>
          </p:nvPr>
        </p:nvSpPr>
        <p:spPr/>
        <p:txBody>
          <a:bodyPr/>
          <a:lstStyle/>
          <a:p>
            <a:fld id="{8323051E-14E7-4F20-AB11-0FD328BA21B2}" type="datetimeFigureOut">
              <a:rPr lang="he-IL" smtClean="0"/>
              <a:t>כ"ו/אדר א/תשפ"ד</a:t>
            </a:fld>
            <a:endParaRPr lang="he-IL"/>
          </a:p>
        </p:txBody>
      </p:sp>
      <p:sp>
        <p:nvSpPr>
          <p:cNvPr id="5" name="מציין מיקום של כותרת תחתונה 4">
            <a:extLst>
              <a:ext uri="{FF2B5EF4-FFF2-40B4-BE49-F238E27FC236}">
                <a16:creationId xmlns:a16="http://schemas.microsoft.com/office/drawing/2014/main" id="{D4389308-F05C-352B-E07D-443A8314EF8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595358B-FC70-6689-8CED-F2CB884F32E9}"/>
              </a:ext>
            </a:extLst>
          </p:cNvPr>
          <p:cNvSpPr>
            <a:spLocks noGrp="1"/>
          </p:cNvSpPr>
          <p:nvPr>
            <p:ph type="sldNum" sz="quarter" idx="12"/>
          </p:nvPr>
        </p:nvSpPr>
        <p:spPr/>
        <p:txBody>
          <a:bodyPr/>
          <a:lstStyle/>
          <a:p>
            <a:fld id="{BE73F45D-DA15-4F47-BABA-E4A8D5DA9DED}" type="slidenum">
              <a:rPr lang="he-IL" smtClean="0"/>
              <a:t>‹#›</a:t>
            </a:fld>
            <a:endParaRPr lang="he-IL"/>
          </a:p>
        </p:txBody>
      </p:sp>
    </p:spTree>
    <p:extLst>
      <p:ext uri="{BB962C8B-B14F-4D97-AF65-F5344CB8AC3E}">
        <p14:creationId xmlns:p14="http://schemas.microsoft.com/office/powerpoint/2010/main" val="271316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0108C2-43FA-5546-A2FE-C02397E1F75A}"/>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0D67882-A444-E236-28D7-64150179ED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728F2F4-CB0A-5511-B4D0-1C3CA0D38C53}"/>
              </a:ext>
            </a:extLst>
          </p:cNvPr>
          <p:cNvSpPr>
            <a:spLocks noGrp="1"/>
          </p:cNvSpPr>
          <p:nvPr>
            <p:ph type="dt" sz="half" idx="10"/>
          </p:nvPr>
        </p:nvSpPr>
        <p:spPr/>
        <p:txBody>
          <a:bodyPr/>
          <a:lstStyle/>
          <a:p>
            <a:fld id="{8323051E-14E7-4F20-AB11-0FD328BA21B2}" type="datetimeFigureOut">
              <a:rPr lang="he-IL" smtClean="0"/>
              <a:t>כ"ו/אדר א/תשפ"ד</a:t>
            </a:fld>
            <a:endParaRPr lang="he-IL"/>
          </a:p>
        </p:txBody>
      </p:sp>
      <p:sp>
        <p:nvSpPr>
          <p:cNvPr id="5" name="מציין מיקום של כותרת תחתונה 4">
            <a:extLst>
              <a:ext uri="{FF2B5EF4-FFF2-40B4-BE49-F238E27FC236}">
                <a16:creationId xmlns:a16="http://schemas.microsoft.com/office/drawing/2014/main" id="{198EEB1E-5F05-B499-B5ED-ADEEEF96F2B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9A8D5A1-643D-6E55-509F-D8375EEE480A}"/>
              </a:ext>
            </a:extLst>
          </p:cNvPr>
          <p:cNvSpPr>
            <a:spLocks noGrp="1"/>
          </p:cNvSpPr>
          <p:nvPr>
            <p:ph type="sldNum" sz="quarter" idx="12"/>
          </p:nvPr>
        </p:nvSpPr>
        <p:spPr/>
        <p:txBody>
          <a:bodyPr/>
          <a:lstStyle/>
          <a:p>
            <a:fld id="{BE73F45D-DA15-4F47-BABA-E4A8D5DA9DED}" type="slidenum">
              <a:rPr lang="he-IL" smtClean="0"/>
              <a:t>‹#›</a:t>
            </a:fld>
            <a:endParaRPr lang="he-IL"/>
          </a:p>
        </p:txBody>
      </p:sp>
    </p:spTree>
    <p:extLst>
      <p:ext uri="{BB962C8B-B14F-4D97-AF65-F5344CB8AC3E}">
        <p14:creationId xmlns:p14="http://schemas.microsoft.com/office/powerpoint/2010/main" val="80966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EC1DD8A-B184-26B1-BF6C-2A051260235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1943387-631C-2364-5C59-38EB397E13A3}"/>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9A36D0DB-D181-65E7-A217-582D01E70DF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3C32C20B-9E54-4A5F-F09F-9D51521963F6}"/>
              </a:ext>
            </a:extLst>
          </p:cNvPr>
          <p:cNvSpPr>
            <a:spLocks noGrp="1"/>
          </p:cNvSpPr>
          <p:nvPr>
            <p:ph type="dt" sz="half" idx="10"/>
          </p:nvPr>
        </p:nvSpPr>
        <p:spPr/>
        <p:txBody>
          <a:bodyPr/>
          <a:lstStyle/>
          <a:p>
            <a:fld id="{8323051E-14E7-4F20-AB11-0FD328BA21B2}" type="datetimeFigureOut">
              <a:rPr lang="he-IL" smtClean="0"/>
              <a:t>כ"ו/אדר א/תשפ"ד</a:t>
            </a:fld>
            <a:endParaRPr lang="he-IL"/>
          </a:p>
        </p:txBody>
      </p:sp>
      <p:sp>
        <p:nvSpPr>
          <p:cNvPr id="6" name="מציין מיקום של כותרת תחתונה 5">
            <a:extLst>
              <a:ext uri="{FF2B5EF4-FFF2-40B4-BE49-F238E27FC236}">
                <a16:creationId xmlns:a16="http://schemas.microsoft.com/office/drawing/2014/main" id="{283CCCDC-89E0-1D6B-16C8-5E0C9149A51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02027A5-D286-3485-7292-49344A59425A}"/>
              </a:ext>
            </a:extLst>
          </p:cNvPr>
          <p:cNvSpPr>
            <a:spLocks noGrp="1"/>
          </p:cNvSpPr>
          <p:nvPr>
            <p:ph type="sldNum" sz="quarter" idx="12"/>
          </p:nvPr>
        </p:nvSpPr>
        <p:spPr/>
        <p:txBody>
          <a:bodyPr/>
          <a:lstStyle/>
          <a:p>
            <a:fld id="{BE73F45D-DA15-4F47-BABA-E4A8D5DA9DED}" type="slidenum">
              <a:rPr lang="he-IL" smtClean="0"/>
              <a:t>‹#›</a:t>
            </a:fld>
            <a:endParaRPr lang="he-IL"/>
          </a:p>
        </p:txBody>
      </p:sp>
    </p:spTree>
    <p:extLst>
      <p:ext uri="{BB962C8B-B14F-4D97-AF65-F5344CB8AC3E}">
        <p14:creationId xmlns:p14="http://schemas.microsoft.com/office/powerpoint/2010/main" val="199115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71DA91-2FA1-D443-0CED-9ECDBCD82123}"/>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E735770-E25F-7FC1-66A8-E291D286C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8E1C7FD-DB56-39D0-D94E-197B66AD984D}"/>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6DF11228-A9A6-DB90-F528-0DCF57F8AE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0444DCA2-C4E5-531E-A60B-879F5129A7A1}"/>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269F0C06-F555-6CBC-3607-CA8557C46A5D}"/>
              </a:ext>
            </a:extLst>
          </p:cNvPr>
          <p:cNvSpPr>
            <a:spLocks noGrp="1"/>
          </p:cNvSpPr>
          <p:nvPr>
            <p:ph type="dt" sz="half" idx="10"/>
          </p:nvPr>
        </p:nvSpPr>
        <p:spPr/>
        <p:txBody>
          <a:bodyPr/>
          <a:lstStyle/>
          <a:p>
            <a:fld id="{8323051E-14E7-4F20-AB11-0FD328BA21B2}" type="datetimeFigureOut">
              <a:rPr lang="he-IL" smtClean="0"/>
              <a:t>כ"ו/אדר א/תשפ"ד</a:t>
            </a:fld>
            <a:endParaRPr lang="he-IL"/>
          </a:p>
        </p:txBody>
      </p:sp>
      <p:sp>
        <p:nvSpPr>
          <p:cNvPr id="8" name="מציין מיקום של כותרת תחתונה 7">
            <a:extLst>
              <a:ext uri="{FF2B5EF4-FFF2-40B4-BE49-F238E27FC236}">
                <a16:creationId xmlns:a16="http://schemas.microsoft.com/office/drawing/2014/main" id="{C8B1EA9B-4A98-6448-3DFE-31A3FEEEC8A4}"/>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B39CCF36-263D-3503-6E54-4C4A55A16994}"/>
              </a:ext>
            </a:extLst>
          </p:cNvPr>
          <p:cNvSpPr>
            <a:spLocks noGrp="1"/>
          </p:cNvSpPr>
          <p:nvPr>
            <p:ph type="sldNum" sz="quarter" idx="12"/>
          </p:nvPr>
        </p:nvSpPr>
        <p:spPr/>
        <p:txBody>
          <a:bodyPr/>
          <a:lstStyle/>
          <a:p>
            <a:fld id="{BE73F45D-DA15-4F47-BABA-E4A8D5DA9DED}" type="slidenum">
              <a:rPr lang="he-IL" smtClean="0"/>
              <a:t>‹#›</a:t>
            </a:fld>
            <a:endParaRPr lang="he-IL"/>
          </a:p>
        </p:txBody>
      </p:sp>
    </p:spTree>
    <p:extLst>
      <p:ext uri="{BB962C8B-B14F-4D97-AF65-F5344CB8AC3E}">
        <p14:creationId xmlns:p14="http://schemas.microsoft.com/office/powerpoint/2010/main" val="293147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7408FF-82DD-8A17-A127-F2EE6342856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28698DB4-B457-0271-B294-60621F92F2C0}"/>
              </a:ext>
            </a:extLst>
          </p:cNvPr>
          <p:cNvSpPr>
            <a:spLocks noGrp="1"/>
          </p:cNvSpPr>
          <p:nvPr>
            <p:ph type="dt" sz="half" idx="10"/>
          </p:nvPr>
        </p:nvSpPr>
        <p:spPr/>
        <p:txBody>
          <a:bodyPr/>
          <a:lstStyle/>
          <a:p>
            <a:fld id="{8323051E-14E7-4F20-AB11-0FD328BA21B2}" type="datetimeFigureOut">
              <a:rPr lang="he-IL" smtClean="0"/>
              <a:t>כ"ו/אדר א/תשפ"ד</a:t>
            </a:fld>
            <a:endParaRPr lang="he-IL"/>
          </a:p>
        </p:txBody>
      </p:sp>
      <p:sp>
        <p:nvSpPr>
          <p:cNvPr id="4" name="מציין מיקום של כותרת תחתונה 3">
            <a:extLst>
              <a:ext uri="{FF2B5EF4-FFF2-40B4-BE49-F238E27FC236}">
                <a16:creationId xmlns:a16="http://schemas.microsoft.com/office/drawing/2014/main" id="{D69665CE-9010-C882-E34A-93DC4D2FC9AA}"/>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0D43C507-0DD4-16CC-BE37-92289B3419F2}"/>
              </a:ext>
            </a:extLst>
          </p:cNvPr>
          <p:cNvSpPr>
            <a:spLocks noGrp="1"/>
          </p:cNvSpPr>
          <p:nvPr>
            <p:ph type="sldNum" sz="quarter" idx="12"/>
          </p:nvPr>
        </p:nvSpPr>
        <p:spPr/>
        <p:txBody>
          <a:bodyPr/>
          <a:lstStyle/>
          <a:p>
            <a:fld id="{BE73F45D-DA15-4F47-BABA-E4A8D5DA9DED}" type="slidenum">
              <a:rPr lang="he-IL" smtClean="0"/>
              <a:t>‹#›</a:t>
            </a:fld>
            <a:endParaRPr lang="he-IL"/>
          </a:p>
        </p:txBody>
      </p:sp>
    </p:spTree>
    <p:extLst>
      <p:ext uri="{BB962C8B-B14F-4D97-AF65-F5344CB8AC3E}">
        <p14:creationId xmlns:p14="http://schemas.microsoft.com/office/powerpoint/2010/main" val="225553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C26EA980-1350-C55F-97C1-374601E45A4A}"/>
              </a:ext>
            </a:extLst>
          </p:cNvPr>
          <p:cNvSpPr>
            <a:spLocks noGrp="1"/>
          </p:cNvSpPr>
          <p:nvPr>
            <p:ph type="dt" sz="half" idx="10"/>
          </p:nvPr>
        </p:nvSpPr>
        <p:spPr/>
        <p:txBody>
          <a:bodyPr/>
          <a:lstStyle/>
          <a:p>
            <a:fld id="{8323051E-14E7-4F20-AB11-0FD328BA21B2}" type="datetimeFigureOut">
              <a:rPr lang="he-IL" smtClean="0"/>
              <a:t>כ"ו/אדר א/תשפ"ד</a:t>
            </a:fld>
            <a:endParaRPr lang="he-IL"/>
          </a:p>
        </p:txBody>
      </p:sp>
      <p:sp>
        <p:nvSpPr>
          <p:cNvPr id="3" name="מציין מיקום של כותרת תחתונה 2">
            <a:extLst>
              <a:ext uri="{FF2B5EF4-FFF2-40B4-BE49-F238E27FC236}">
                <a16:creationId xmlns:a16="http://schemas.microsoft.com/office/drawing/2014/main" id="{C2539237-B316-3A2F-B961-D92EA88166F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7D1C674E-AF66-0A31-5364-7902A0D59E2D}"/>
              </a:ext>
            </a:extLst>
          </p:cNvPr>
          <p:cNvSpPr>
            <a:spLocks noGrp="1"/>
          </p:cNvSpPr>
          <p:nvPr>
            <p:ph type="sldNum" sz="quarter" idx="12"/>
          </p:nvPr>
        </p:nvSpPr>
        <p:spPr/>
        <p:txBody>
          <a:bodyPr/>
          <a:lstStyle/>
          <a:p>
            <a:fld id="{BE73F45D-DA15-4F47-BABA-E4A8D5DA9DED}" type="slidenum">
              <a:rPr lang="he-IL" smtClean="0"/>
              <a:t>‹#›</a:t>
            </a:fld>
            <a:endParaRPr lang="he-IL"/>
          </a:p>
        </p:txBody>
      </p:sp>
    </p:spTree>
    <p:extLst>
      <p:ext uri="{BB962C8B-B14F-4D97-AF65-F5344CB8AC3E}">
        <p14:creationId xmlns:p14="http://schemas.microsoft.com/office/powerpoint/2010/main" val="58436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F3363C-9084-CFDC-511C-FE2F54D7229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A8E1FEC-1075-8727-9557-442902A43A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96E250B6-01E6-0021-5AF5-1BB56EFCF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18A8BD9-54DB-7B84-0CBB-C66BCAE47022}"/>
              </a:ext>
            </a:extLst>
          </p:cNvPr>
          <p:cNvSpPr>
            <a:spLocks noGrp="1"/>
          </p:cNvSpPr>
          <p:nvPr>
            <p:ph type="dt" sz="half" idx="10"/>
          </p:nvPr>
        </p:nvSpPr>
        <p:spPr/>
        <p:txBody>
          <a:bodyPr/>
          <a:lstStyle/>
          <a:p>
            <a:fld id="{8323051E-14E7-4F20-AB11-0FD328BA21B2}" type="datetimeFigureOut">
              <a:rPr lang="he-IL" smtClean="0"/>
              <a:t>כ"ו/אדר א/תשפ"ד</a:t>
            </a:fld>
            <a:endParaRPr lang="he-IL"/>
          </a:p>
        </p:txBody>
      </p:sp>
      <p:sp>
        <p:nvSpPr>
          <p:cNvPr id="6" name="מציין מיקום של כותרת תחתונה 5">
            <a:extLst>
              <a:ext uri="{FF2B5EF4-FFF2-40B4-BE49-F238E27FC236}">
                <a16:creationId xmlns:a16="http://schemas.microsoft.com/office/drawing/2014/main" id="{4FFF4D85-42B2-A97B-B5FE-3A0942FE40E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30E9B49-9D5C-579D-2C36-B229A9109249}"/>
              </a:ext>
            </a:extLst>
          </p:cNvPr>
          <p:cNvSpPr>
            <a:spLocks noGrp="1"/>
          </p:cNvSpPr>
          <p:nvPr>
            <p:ph type="sldNum" sz="quarter" idx="12"/>
          </p:nvPr>
        </p:nvSpPr>
        <p:spPr/>
        <p:txBody>
          <a:bodyPr/>
          <a:lstStyle/>
          <a:p>
            <a:fld id="{BE73F45D-DA15-4F47-BABA-E4A8D5DA9DED}" type="slidenum">
              <a:rPr lang="he-IL" smtClean="0"/>
              <a:t>‹#›</a:t>
            </a:fld>
            <a:endParaRPr lang="he-IL"/>
          </a:p>
        </p:txBody>
      </p:sp>
    </p:spTree>
    <p:extLst>
      <p:ext uri="{BB962C8B-B14F-4D97-AF65-F5344CB8AC3E}">
        <p14:creationId xmlns:p14="http://schemas.microsoft.com/office/powerpoint/2010/main" val="312917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A912F76-15FA-99F3-588B-161AA23ADF5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A9ECBC35-7AC5-F576-BF18-1524551655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0C4C0223-1039-76D6-3B0E-0C196CAE6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DFC609B-7EC3-9931-A748-77ABB9DB3DE7}"/>
              </a:ext>
            </a:extLst>
          </p:cNvPr>
          <p:cNvSpPr>
            <a:spLocks noGrp="1"/>
          </p:cNvSpPr>
          <p:nvPr>
            <p:ph type="dt" sz="half" idx="10"/>
          </p:nvPr>
        </p:nvSpPr>
        <p:spPr/>
        <p:txBody>
          <a:bodyPr/>
          <a:lstStyle/>
          <a:p>
            <a:fld id="{8323051E-14E7-4F20-AB11-0FD328BA21B2}" type="datetimeFigureOut">
              <a:rPr lang="he-IL" smtClean="0"/>
              <a:t>כ"ו/אדר א/תשפ"ד</a:t>
            </a:fld>
            <a:endParaRPr lang="he-IL"/>
          </a:p>
        </p:txBody>
      </p:sp>
      <p:sp>
        <p:nvSpPr>
          <p:cNvPr id="6" name="מציין מיקום של כותרת תחתונה 5">
            <a:extLst>
              <a:ext uri="{FF2B5EF4-FFF2-40B4-BE49-F238E27FC236}">
                <a16:creationId xmlns:a16="http://schemas.microsoft.com/office/drawing/2014/main" id="{C2E374DD-201B-8B7E-19D8-9BA3232C2306}"/>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2E515F9-9738-0C60-A2CE-C293A242300B}"/>
              </a:ext>
            </a:extLst>
          </p:cNvPr>
          <p:cNvSpPr>
            <a:spLocks noGrp="1"/>
          </p:cNvSpPr>
          <p:nvPr>
            <p:ph type="sldNum" sz="quarter" idx="12"/>
          </p:nvPr>
        </p:nvSpPr>
        <p:spPr/>
        <p:txBody>
          <a:bodyPr/>
          <a:lstStyle/>
          <a:p>
            <a:fld id="{BE73F45D-DA15-4F47-BABA-E4A8D5DA9DED}" type="slidenum">
              <a:rPr lang="he-IL" smtClean="0"/>
              <a:t>‹#›</a:t>
            </a:fld>
            <a:endParaRPr lang="he-IL"/>
          </a:p>
        </p:txBody>
      </p:sp>
    </p:spTree>
    <p:extLst>
      <p:ext uri="{BB962C8B-B14F-4D97-AF65-F5344CB8AC3E}">
        <p14:creationId xmlns:p14="http://schemas.microsoft.com/office/powerpoint/2010/main" val="217181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BBF54D99-8805-395E-F8FF-36589FF6C89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73381BD-23DB-2C08-378A-2D4D13B463E6}"/>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1DC5CFA-C1F1-1FA7-5592-7DCBBFF6D972}"/>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8323051E-14E7-4F20-AB11-0FD328BA21B2}" type="datetimeFigureOut">
              <a:rPr lang="he-IL" smtClean="0"/>
              <a:t>כ"ו/אדר א/תשפ"ד</a:t>
            </a:fld>
            <a:endParaRPr lang="he-IL"/>
          </a:p>
        </p:txBody>
      </p:sp>
      <p:sp>
        <p:nvSpPr>
          <p:cNvPr id="5" name="מציין מיקום של כותרת תחתונה 4">
            <a:extLst>
              <a:ext uri="{FF2B5EF4-FFF2-40B4-BE49-F238E27FC236}">
                <a16:creationId xmlns:a16="http://schemas.microsoft.com/office/drawing/2014/main" id="{B6C9D149-035D-2250-CCC6-2B6BE23CFC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99F041BC-B5A8-220E-8929-6385A109516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BE73F45D-DA15-4F47-BABA-E4A8D5DA9DED}" type="slidenum">
              <a:rPr lang="he-IL" smtClean="0"/>
              <a:t>‹#›</a:t>
            </a:fld>
            <a:endParaRPr lang="he-IL"/>
          </a:p>
        </p:txBody>
      </p:sp>
    </p:spTree>
    <p:extLst>
      <p:ext uri="{BB962C8B-B14F-4D97-AF65-F5344CB8AC3E}">
        <p14:creationId xmlns:p14="http://schemas.microsoft.com/office/powerpoint/2010/main" val="302782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2111B97A-2FB0-4625-8C2E-CDCB1AF6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7" name="Group 1036">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038" name="Straight Connector 1037">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39" name="Rectangle 1038">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1" name="Rectangle 1040">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E3E854A-7015-2AC5-A364-78000A8CFD5B}"/>
              </a:ext>
            </a:extLst>
          </p:cNvPr>
          <p:cNvSpPr>
            <a:spLocks noGrp="1"/>
          </p:cNvSpPr>
          <p:nvPr>
            <p:ph type="ctrTitle"/>
          </p:nvPr>
        </p:nvSpPr>
        <p:spPr>
          <a:xfrm>
            <a:off x="968792" y="3027674"/>
            <a:ext cx="10071536" cy="929750"/>
          </a:xfrm>
        </p:spPr>
        <p:txBody>
          <a:bodyPr anchor="b">
            <a:normAutofit/>
          </a:bodyPr>
          <a:lstStyle/>
          <a:p>
            <a:r>
              <a:rPr lang="he-IL" sz="5200" dirty="0">
                <a:solidFill>
                  <a:schemeClr val="accent1"/>
                </a:solidFill>
              </a:rPr>
              <a:t>מרכז למורי רוח וחברה</a:t>
            </a:r>
          </a:p>
        </p:txBody>
      </p:sp>
      <p:sp>
        <p:nvSpPr>
          <p:cNvPr id="3" name="כותרת משנה 2">
            <a:extLst>
              <a:ext uri="{FF2B5EF4-FFF2-40B4-BE49-F238E27FC236}">
                <a16:creationId xmlns:a16="http://schemas.microsoft.com/office/drawing/2014/main" id="{7EEBC261-1297-9764-C4A3-EFADEBFDC0D5}"/>
              </a:ext>
            </a:extLst>
          </p:cNvPr>
          <p:cNvSpPr>
            <a:spLocks noGrp="1"/>
          </p:cNvSpPr>
          <p:nvPr>
            <p:ph type="subTitle" idx="1"/>
          </p:nvPr>
        </p:nvSpPr>
        <p:spPr>
          <a:xfrm>
            <a:off x="1060232" y="4861899"/>
            <a:ext cx="10071536" cy="448377"/>
          </a:xfrm>
        </p:spPr>
        <p:txBody>
          <a:bodyPr anchor="t">
            <a:normAutofit/>
          </a:bodyPr>
          <a:lstStyle/>
          <a:p>
            <a:endParaRPr lang="he-IL" sz="2000"/>
          </a:p>
        </p:txBody>
      </p:sp>
      <p:pic>
        <p:nvPicPr>
          <p:cNvPr id="1030" name="Picture 6">
            <a:extLst>
              <a:ext uri="{FF2B5EF4-FFF2-40B4-BE49-F238E27FC236}">
                <a16:creationId xmlns:a16="http://schemas.microsoft.com/office/drawing/2014/main" id="{60A7629E-899D-FDDE-B8F6-7F5FDF050E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0567" y="1105183"/>
            <a:ext cx="2283641" cy="2283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5C6FFB6-E7FA-6849-E4EA-E4367044DC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57293" y="1407029"/>
            <a:ext cx="3292790" cy="14743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B8236F8-21AC-2D22-5AA4-BF4561FAA48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15984" y="1421038"/>
            <a:ext cx="3292790" cy="144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721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DB7DAE-C272-A08A-0D68-282313C06BB6}"/>
              </a:ext>
            </a:extLst>
          </p:cNvPr>
          <p:cNvSpPr>
            <a:spLocks noGrp="1"/>
          </p:cNvSpPr>
          <p:nvPr>
            <p:ph type="title"/>
          </p:nvPr>
        </p:nvSpPr>
        <p:spPr>
          <a:xfrm>
            <a:off x="-431800" y="-228182"/>
            <a:ext cx="10515600" cy="1325563"/>
          </a:xfrm>
        </p:spPr>
        <p:txBody>
          <a:bodyPr/>
          <a:lstStyle/>
          <a:p>
            <a:r>
              <a:rPr lang="he-IL" b="1" dirty="0"/>
              <a:t>ההגיונות הסותרים בהוראה – צבי </a:t>
            </a:r>
            <a:r>
              <a:rPr lang="he-IL" b="1" dirty="0" err="1"/>
              <a:t>לם</a:t>
            </a:r>
            <a:endParaRPr lang="he-IL" b="1" dirty="0"/>
          </a:p>
        </p:txBody>
      </p:sp>
      <p:sp>
        <p:nvSpPr>
          <p:cNvPr id="3" name="מציין מיקום תוכן 2">
            <a:extLst>
              <a:ext uri="{FF2B5EF4-FFF2-40B4-BE49-F238E27FC236}">
                <a16:creationId xmlns:a16="http://schemas.microsoft.com/office/drawing/2014/main" id="{5639E965-B6CF-E0B4-B6BC-2CC70DD0AE30}"/>
              </a:ext>
            </a:extLst>
          </p:cNvPr>
          <p:cNvSpPr>
            <a:spLocks noGrp="1"/>
          </p:cNvSpPr>
          <p:nvPr>
            <p:ph idx="1"/>
          </p:nvPr>
        </p:nvSpPr>
        <p:spPr/>
        <p:txBody>
          <a:bodyPr/>
          <a:lstStyle/>
          <a:p>
            <a:pPr marL="0" indent="0">
              <a:buNone/>
            </a:pPr>
            <a:endParaRPr lang="he-IL" dirty="0"/>
          </a:p>
        </p:txBody>
      </p:sp>
      <p:sp>
        <p:nvSpPr>
          <p:cNvPr id="4" name="אליפסה 3">
            <a:extLst>
              <a:ext uri="{FF2B5EF4-FFF2-40B4-BE49-F238E27FC236}">
                <a16:creationId xmlns:a16="http://schemas.microsoft.com/office/drawing/2014/main" id="{F8D4A3BE-E9AC-C17A-40F2-EB95EDD272DC}"/>
              </a:ext>
            </a:extLst>
          </p:cNvPr>
          <p:cNvSpPr/>
          <p:nvPr/>
        </p:nvSpPr>
        <p:spPr>
          <a:xfrm>
            <a:off x="1338582" y="1232159"/>
            <a:ext cx="3749040" cy="31902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000" dirty="0"/>
              <a:t>סוציאליזציה</a:t>
            </a:r>
          </a:p>
        </p:txBody>
      </p:sp>
      <p:sp>
        <p:nvSpPr>
          <p:cNvPr id="5" name="אליפסה 4">
            <a:extLst>
              <a:ext uri="{FF2B5EF4-FFF2-40B4-BE49-F238E27FC236}">
                <a16:creationId xmlns:a16="http://schemas.microsoft.com/office/drawing/2014/main" id="{BCF00AE5-6B53-E141-42D1-18830985D51C}"/>
              </a:ext>
            </a:extLst>
          </p:cNvPr>
          <p:cNvSpPr/>
          <p:nvPr/>
        </p:nvSpPr>
        <p:spPr>
          <a:xfrm>
            <a:off x="7104379" y="1232159"/>
            <a:ext cx="3749040" cy="31902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000" dirty="0" err="1"/>
              <a:t>אינדבדואציה</a:t>
            </a:r>
            <a:endParaRPr lang="he-IL" sz="3000" dirty="0"/>
          </a:p>
        </p:txBody>
      </p:sp>
      <p:sp>
        <p:nvSpPr>
          <p:cNvPr id="6" name="אליפסה 5">
            <a:extLst>
              <a:ext uri="{FF2B5EF4-FFF2-40B4-BE49-F238E27FC236}">
                <a16:creationId xmlns:a16="http://schemas.microsoft.com/office/drawing/2014/main" id="{2B1E6879-E7A9-E7EC-A2AB-5A2FB53C8F00}"/>
              </a:ext>
            </a:extLst>
          </p:cNvPr>
          <p:cNvSpPr/>
          <p:nvPr/>
        </p:nvSpPr>
        <p:spPr>
          <a:xfrm>
            <a:off x="4241801" y="3420745"/>
            <a:ext cx="3749040" cy="31902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000" dirty="0"/>
              <a:t>אקולטורציה</a:t>
            </a:r>
          </a:p>
        </p:txBody>
      </p:sp>
    </p:spTree>
    <p:extLst>
      <p:ext uri="{BB962C8B-B14F-4D97-AF65-F5344CB8AC3E}">
        <p14:creationId xmlns:p14="http://schemas.microsoft.com/office/powerpoint/2010/main" val="230702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67F3327-CA77-F6D4-8D18-931C76903551}"/>
              </a:ext>
            </a:extLst>
          </p:cNvPr>
          <p:cNvSpPr>
            <a:spLocks noGrp="1"/>
          </p:cNvSpPr>
          <p:nvPr>
            <p:ph type="title"/>
          </p:nvPr>
        </p:nvSpPr>
        <p:spPr/>
        <p:txBody>
          <a:bodyPr/>
          <a:lstStyle/>
          <a:p>
            <a:pPr algn="ctr"/>
            <a:r>
              <a:rPr lang="he-IL" dirty="0">
                <a:solidFill>
                  <a:schemeClr val="tx2">
                    <a:lumMod val="75000"/>
                    <a:lumOff val="25000"/>
                  </a:schemeClr>
                </a:solidFill>
              </a:rPr>
              <a:t>"היעלמותו של המורה ומעשה ההוראה" – </a:t>
            </a:r>
            <a:r>
              <a:rPr lang="en-US" dirty="0">
                <a:solidFill>
                  <a:schemeClr val="tx2">
                    <a:lumMod val="75000"/>
                    <a:lumOff val="25000"/>
                  </a:schemeClr>
                </a:solidFill>
              </a:rPr>
              <a:t>GERT BIESTA</a:t>
            </a:r>
            <a:endParaRPr lang="he-IL" dirty="0">
              <a:solidFill>
                <a:schemeClr val="tx2">
                  <a:lumMod val="75000"/>
                  <a:lumOff val="25000"/>
                </a:schemeClr>
              </a:solidFill>
            </a:endParaRPr>
          </a:p>
        </p:txBody>
      </p:sp>
      <p:sp>
        <p:nvSpPr>
          <p:cNvPr id="3" name="מציין מיקום תוכן 2">
            <a:extLst>
              <a:ext uri="{FF2B5EF4-FFF2-40B4-BE49-F238E27FC236}">
                <a16:creationId xmlns:a16="http://schemas.microsoft.com/office/drawing/2014/main" id="{404B14E9-6AF1-FE13-CEDF-39BC0CBA0E30}"/>
              </a:ext>
            </a:extLst>
          </p:cNvPr>
          <p:cNvSpPr>
            <a:spLocks noGrp="1"/>
          </p:cNvSpPr>
          <p:nvPr>
            <p:ph idx="1"/>
          </p:nvPr>
        </p:nvSpPr>
        <p:spPr>
          <a:xfrm>
            <a:off x="838200" y="2069465"/>
            <a:ext cx="10515600" cy="4351338"/>
          </a:xfrm>
        </p:spPr>
        <p:txBody>
          <a:bodyPr>
            <a:normAutofit fontScale="92500" lnSpcReduction="10000"/>
          </a:bodyPr>
          <a:lstStyle/>
          <a:p>
            <a:pPr marL="0" indent="0">
              <a:buNone/>
            </a:pPr>
            <a:r>
              <a:rPr lang="he-IL" dirty="0"/>
              <a:t>" מה ההבדל בין "לקבל ידע ממורה"  ל"ללמוד ממורה"? שני ההיגדים מביעים יחס בין תלמיד למורה אך הם שונים באיכותם באופן רדיקלי. </a:t>
            </a:r>
            <a:br>
              <a:rPr lang="en-US" dirty="0"/>
            </a:br>
            <a:br>
              <a:rPr lang="en-US" dirty="0"/>
            </a:br>
            <a:r>
              <a:rPr lang="he-IL" dirty="0"/>
              <a:t>כאשר אנו "מקבלים ידע" ניתן לומר שאנחנו משתמשים במורה ככלי, כמשאב. המורה נמצא באותו מישור של הספר, או אתר האינטרנט, או כל משאב למידה אחר, שעוזר לנו להשלים פערי מידע ולענות על שאלות. במצב זה, באופן עמוק, התלמיד נמצא בשליטה מול המשאבים השונים אותם הוא מפעיל או לא מפעיל, לפי רצונו.  </a:t>
            </a:r>
            <a:br>
              <a:rPr lang="en-US" dirty="0"/>
            </a:br>
            <a:br>
              <a:rPr lang="en-US" dirty="0"/>
            </a:br>
            <a:r>
              <a:rPr lang="he-IL" dirty="0"/>
              <a:t>בדיוק כאן טמון ההבדל בין "לקבל ידע" ובין "ללמוד ממורה". "ללמוד ממורה" משמע שמשהו חודר לשדה הניסיון שלנו, ללא שליטתנו, מפריע לנו, מסב את מבטנו. </a:t>
            </a:r>
            <a:r>
              <a:rPr lang="he-IL" b="1" dirty="0"/>
              <a:t>כמעט תמיד בראייה לאחור, אלו יהיו הרגעים שתלמידים יגידו שמישהו "באמת לימד אותם משהו". זו עבודה קשה לתת לסוג 'שיעורים' כאלו מקום."</a:t>
            </a:r>
          </a:p>
          <a:p>
            <a:pPr marL="0" indent="0">
              <a:buNone/>
            </a:pPr>
            <a:endParaRPr lang="he-IL" dirty="0"/>
          </a:p>
          <a:p>
            <a:endParaRPr lang="he-IL" dirty="0"/>
          </a:p>
          <a:p>
            <a:endParaRPr lang="he-IL" dirty="0"/>
          </a:p>
        </p:txBody>
      </p:sp>
    </p:spTree>
    <p:extLst>
      <p:ext uri="{BB962C8B-B14F-4D97-AF65-F5344CB8AC3E}">
        <p14:creationId xmlns:p14="http://schemas.microsoft.com/office/powerpoint/2010/main" val="3173015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C4173-DCF8-E1B1-2D62-ECDC08A5719E}"/>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502610E6-3B2A-AA9F-23CC-60D3E160A904}"/>
              </a:ext>
            </a:extLst>
          </p:cNvPr>
          <p:cNvSpPr>
            <a:spLocks noGrp="1"/>
          </p:cNvSpPr>
          <p:nvPr>
            <p:ph type="title"/>
          </p:nvPr>
        </p:nvSpPr>
        <p:spPr>
          <a:xfrm>
            <a:off x="970280" y="2103437"/>
            <a:ext cx="10515600" cy="1325563"/>
          </a:xfrm>
        </p:spPr>
        <p:txBody>
          <a:bodyPr/>
          <a:lstStyle/>
          <a:p>
            <a:pPr algn="ctr"/>
            <a:r>
              <a:rPr lang="he-IL" dirty="0">
                <a:solidFill>
                  <a:schemeClr val="tx2">
                    <a:lumMod val="75000"/>
                    <a:lumOff val="25000"/>
                  </a:schemeClr>
                </a:solidFill>
              </a:rPr>
              <a:t>דמותה של המורה הטובה ללימודי רוח</a:t>
            </a:r>
          </a:p>
        </p:txBody>
      </p:sp>
      <p:sp>
        <p:nvSpPr>
          <p:cNvPr id="3" name="מציין מיקום תוכן 2">
            <a:extLst>
              <a:ext uri="{FF2B5EF4-FFF2-40B4-BE49-F238E27FC236}">
                <a16:creationId xmlns:a16="http://schemas.microsoft.com/office/drawing/2014/main" id="{36F01E83-9BCD-B04B-E5F1-8A82D6AAAAA3}"/>
              </a:ext>
            </a:extLst>
          </p:cNvPr>
          <p:cNvSpPr>
            <a:spLocks noGrp="1"/>
          </p:cNvSpPr>
          <p:nvPr>
            <p:ph idx="1"/>
          </p:nvPr>
        </p:nvSpPr>
        <p:spPr>
          <a:xfrm>
            <a:off x="838200" y="2069465"/>
            <a:ext cx="10515600" cy="4351338"/>
          </a:xfrm>
        </p:spPr>
        <p:txBody>
          <a:bodyPr>
            <a:normAutofit/>
          </a:bodyPr>
          <a:lstStyle/>
          <a:p>
            <a:pPr marL="0" indent="0">
              <a:buNone/>
            </a:pPr>
            <a:endParaRPr lang="he-IL" dirty="0"/>
          </a:p>
          <a:p>
            <a:endParaRPr lang="he-IL" dirty="0"/>
          </a:p>
          <a:p>
            <a:endParaRPr lang="he-IL" dirty="0"/>
          </a:p>
        </p:txBody>
      </p:sp>
    </p:spTree>
    <p:extLst>
      <p:ext uri="{BB962C8B-B14F-4D97-AF65-F5344CB8AC3E}">
        <p14:creationId xmlns:p14="http://schemas.microsoft.com/office/powerpoint/2010/main" val="942046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FDA12B4A-F835-D1D8-1584-5CED12DD0A23}"/>
              </a:ext>
            </a:extLst>
          </p:cNvPr>
          <p:cNvSpPr>
            <a:spLocks noGrp="1"/>
          </p:cNvSpPr>
          <p:nvPr>
            <p:ph idx="1"/>
          </p:nvPr>
        </p:nvSpPr>
        <p:spPr>
          <a:xfrm>
            <a:off x="1092200" y="440372"/>
            <a:ext cx="10515600" cy="5977255"/>
          </a:xfrm>
        </p:spPr>
        <p:txBody>
          <a:bodyPr/>
          <a:lstStyle/>
          <a:p>
            <a:pPr marL="0" indent="0">
              <a:buNone/>
            </a:pPr>
            <a:r>
              <a:rPr lang="he-IL" sz="3600" b="1" dirty="0"/>
              <a:t>שתי שאלות:</a:t>
            </a:r>
          </a:p>
          <a:p>
            <a:pPr marL="0" indent="0">
              <a:buNone/>
            </a:pPr>
            <a:endParaRPr lang="he-IL" dirty="0"/>
          </a:p>
          <a:p>
            <a:pPr marL="514350" indent="-514350">
              <a:buAutoNum type="arabicPeriod"/>
            </a:pPr>
            <a:r>
              <a:rPr lang="he-IL" dirty="0"/>
              <a:t>האם יש לכם רעיונות/זוויות או חיבורים מעניינים שאולי אנחנו מפספסים?</a:t>
            </a:r>
          </a:p>
          <a:p>
            <a:pPr marL="514350" indent="-514350">
              <a:buAutoNum type="arabicPeriod"/>
            </a:pPr>
            <a:endParaRPr lang="he-IL" dirty="0"/>
          </a:p>
          <a:p>
            <a:pPr marL="514350" indent="-514350">
              <a:buAutoNum type="arabicPeriod"/>
            </a:pPr>
            <a:r>
              <a:rPr lang="he-IL" dirty="0"/>
              <a:t>האם בעיניכם ה-</a:t>
            </a:r>
            <a:r>
              <a:rPr lang="en-US" dirty="0"/>
              <a:t>DNA</a:t>
            </a:r>
            <a:r>
              <a:rPr lang="he-IL" dirty="0"/>
              <a:t> הוא נכון, האם הוא מדייק משהו או מפספס? שאלות עליו?</a:t>
            </a:r>
          </a:p>
        </p:txBody>
      </p:sp>
    </p:spTree>
    <p:extLst>
      <p:ext uri="{BB962C8B-B14F-4D97-AF65-F5344CB8AC3E}">
        <p14:creationId xmlns:p14="http://schemas.microsoft.com/office/powerpoint/2010/main" val="390541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E20596D-98CF-E9E8-ED27-282C09CC8936}"/>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88DF937B-691B-C395-8981-451732A6C152}"/>
              </a:ext>
            </a:extLst>
          </p:cNvPr>
          <p:cNvSpPr>
            <a:spLocks noGrp="1"/>
          </p:cNvSpPr>
          <p:nvPr>
            <p:ph idx="1"/>
          </p:nvPr>
        </p:nvSpPr>
        <p:spPr/>
        <p:txBody>
          <a:bodyPr/>
          <a:lstStyle/>
          <a:p>
            <a:endParaRPr lang="he-IL"/>
          </a:p>
        </p:txBody>
      </p:sp>
      <p:pic>
        <p:nvPicPr>
          <p:cNvPr id="5" name="תמונה 4">
            <a:extLst>
              <a:ext uri="{FF2B5EF4-FFF2-40B4-BE49-F238E27FC236}">
                <a16:creationId xmlns:a16="http://schemas.microsoft.com/office/drawing/2014/main" id="{0A999273-A741-94B0-9B16-B51549A59D86}"/>
              </a:ext>
            </a:extLst>
          </p:cNvPr>
          <p:cNvPicPr>
            <a:picLocks noChangeAspect="1"/>
          </p:cNvPicPr>
          <p:nvPr/>
        </p:nvPicPr>
        <p:blipFill rotWithShape="1">
          <a:blip r:embed="rId2"/>
          <a:srcRect l="30417" r="30166"/>
          <a:stretch/>
        </p:blipFill>
        <p:spPr>
          <a:xfrm>
            <a:off x="3799840" y="1"/>
            <a:ext cx="4805680" cy="6857999"/>
          </a:xfrm>
          <a:prstGeom prst="rect">
            <a:avLst/>
          </a:prstGeom>
        </p:spPr>
      </p:pic>
    </p:spTree>
    <p:extLst>
      <p:ext uri="{BB962C8B-B14F-4D97-AF65-F5344CB8AC3E}">
        <p14:creationId xmlns:p14="http://schemas.microsoft.com/office/powerpoint/2010/main" val="305684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3C30B2-9478-4B92-7475-584895D284E0}"/>
              </a:ext>
            </a:extLst>
          </p:cNvPr>
          <p:cNvSpPr>
            <a:spLocks noGrp="1"/>
          </p:cNvSpPr>
          <p:nvPr>
            <p:ph type="title"/>
          </p:nvPr>
        </p:nvSpPr>
        <p:spPr/>
        <p:txBody>
          <a:bodyPr/>
          <a:lstStyle/>
          <a:p>
            <a:endParaRPr lang="he-IL" dirty="0"/>
          </a:p>
        </p:txBody>
      </p:sp>
      <p:sp>
        <p:nvSpPr>
          <p:cNvPr id="3" name="מציין מיקום תוכן 2">
            <a:extLst>
              <a:ext uri="{FF2B5EF4-FFF2-40B4-BE49-F238E27FC236}">
                <a16:creationId xmlns:a16="http://schemas.microsoft.com/office/drawing/2014/main" id="{379AF932-546A-A337-0B18-67D9C85DA38C}"/>
              </a:ext>
            </a:extLst>
          </p:cNvPr>
          <p:cNvSpPr>
            <a:spLocks noGrp="1"/>
          </p:cNvSpPr>
          <p:nvPr>
            <p:ph idx="1"/>
          </p:nvPr>
        </p:nvSpPr>
        <p:spPr/>
        <p:txBody>
          <a:bodyPr/>
          <a:lstStyle/>
          <a:p>
            <a:endParaRPr lang="he-IL"/>
          </a:p>
        </p:txBody>
      </p:sp>
      <p:pic>
        <p:nvPicPr>
          <p:cNvPr id="7" name="תמונה 6">
            <a:extLst>
              <a:ext uri="{FF2B5EF4-FFF2-40B4-BE49-F238E27FC236}">
                <a16:creationId xmlns:a16="http://schemas.microsoft.com/office/drawing/2014/main" id="{35E793A3-E3AF-1E6F-2B2D-2CB95DAFB3D1}"/>
              </a:ext>
            </a:extLst>
          </p:cNvPr>
          <p:cNvPicPr>
            <a:picLocks noChangeAspect="1"/>
          </p:cNvPicPr>
          <p:nvPr/>
        </p:nvPicPr>
        <p:blipFill rotWithShape="1">
          <a:blip r:embed="rId2"/>
          <a:srcRect l="30333" r="30250"/>
          <a:stretch/>
        </p:blipFill>
        <p:spPr>
          <a:xfrm>
            <a:off x="6720840" y="0"/>
            <a:ext cx="4805680" cy="6858000"/>
          </a:xfrm>
          <a:prstGeom prst="rect">
            <a:avLst/>
          </a:prstGeom>
        </p:spPr>
      </p:pic>
      <p:pic>
        <p:nvPicPr>
          <p:cNvPr id="5" name="תמונה 4">
            <a:extLst>
              <a:ext uri="{FF2B5EF4-FFF2-40B4-BE49-F238E27FC236}">
                <a16:creationId xmlns:a16="http://schemas.microsoft.com/office/drawing/2014/main" id="{0976B70A-BEBF-7F30-B7DF-743A8C7C41BF}"/>
              </a:ext>
            </a:extLst>
          </p:cNvPr>
          <p:cNvPicPr>
            <a:picLocks noChangeAspect="1"/>
          </p:cNvPicPr>
          <p:nvPr/>
        </p:nvPicPr>
        <p:blipFill rotWithShape="1">
          <a:blip r:embed="rId3"/>
          <a:srcRect l="30417" r="30166"/>
          <a:stretch/>
        </p:blipFill>
        <p:spPr>
          <a:xfrm>
            <a:off x="1391920" y="81281"/>
            <a:ext cx="4805680" cy="6857999"/>
          </a:xfrm>
          <a:prstGeom prst="rect">
            <a:avLst/>
          </a:prstGeom>
        </p:spPr>
      </p:pic>
    </p:spTree>
    <p:extLst>
      <p:ext uri="{BB962C8B-B14F-4D97-AF65-F5344CB8AC3E}">
        <p14:creationId xmlns:p14="http://schemas.microsoft.com/office/powerpoint/2010/main" val="3989141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AD894D-3938-5A8D-2027-0A82C581BC6D}"/>
              </a:ext>
            </a:extLst>
          </p:cNvPr>
          <p:cNvSpPr>
            <a:spLocks noGrp="1"/>
          </p:cNvSpPr>
          <p:nvPr>
            <p:ph type="title"/>
          </p:nvPr>
        </p:nvSpPr>
        <p:spPr>
          <a:xfrm>
            <a:off x="1031240" y="2447925"/>
            <a:ext cx="10515600" cy="1325563"/>
          </a:xfrm>
        </p:spPr>
        <p:txBody>
          <a:bodyPr/>
          <a:lstStyle/>
          <a:p>
            <a:pPr algn="ctr"/>
            <a:r>
              <a:rPr lang="he-IL" b="1" dirty="0">
                <a:solidFill>
                  <a:srgbClr val="002060"/>
                </a:solidFill>
              </a:rPr>
              <a:t>ספרים ומכשירים אחרים: על הקריאה בכיתה כיום</a:t>
            </a:r>
            <a:br>
              <a:rPr lang="en-US" b="1" dirty="0"/>
            </a:br>
            <a:r>
              <a:rPr lang="he-IL" b="1" dirty="0">
                <a:solidFill>
                  <a:schemeClr val="accent2"/>
                </a:solidFill>
              </a:rPr>
              <a:t>ד"ר </a:t>
            </a:r>
            <a:r>
              <a:rPr lang="he-IL" b="1" dirty="0" err="1">
                <a:solidFill>
                  <a:schemeClr val="accent2"/>
                </a:solidFill>
              </a:rPr>
              <a:t>ננה</a:t>
            </a:r>
            <a:r>
              <a:rPr lang="he-IL" b="1" dirty="0">
                <a:solidFill>
                  <a:schemeClr val="accent2"/>
                </a:solidFill>
              </a:rPr>
              <a:t> אריאל</a:t>
            </a:r>
          </a:p>
        </p:txBody>
      </p:sp>
    </p:spTree>
    <p:extLst>
      <p:ext uri="{BB962C8B-B14F-4D97-AF65-F5344CB8AC3E}">
        <p14:creationId xmlns:p14="http://schemas.microsoft.com/office/powerpoint/2010/main" val="75447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74560789-7D9C-1CC1-BDB2-B5DA2677778C}"/>
              </a:ext>
            </a:extLst>
          </p:cNvPr>
          <p:cNvPicPr>
            <a:picLocks noChangeAspect="1"/>
          </p:cNvPicPr>
          <p:nvPr/>
        </p:nvPicPr>
        <p:blipFill>
          <a:blip r:embed="rId2"/>
          <a:stretch>
            <a:fillRect/>
          </a:stretch>
        </p:blipFill>
        <p:spPr>
          <a:xfrm>
            <a:off x="154918" y="926782"/>
            <a:ext cx="11882163" cy="1325563"/>
          </a:xfrm>
          <a:prstGeom prst="rect">
            <a:avLst/>
          </a:prstGeom>
        </p:spPr>
      </p:pic>
      <p:pic>
        <p:nvPicPr>
          <p:cNvPr id="2050" name="Picture 2" descr="Homepage | National Humanities Center">
            <a:extLst>
              <a:ext uri="{FF2B5EF4-FFF2-40B4-BE49-F238E27FC236}">
                <a16:creationId xmlns:a16="http://schemas.microsoft.com/office/drawing/2014/main" id="{70BED395-950E-0E32-B791-422DF3FC3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59" y="3103880"/>
            <a:ext cx="11143001" cy="126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1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a:extLst>
              <a:ext uri="{FF2B5EF4-FFF2-40B4-BE49-F238E27FC236}">
                <a16:creationId xmlns:a16="http://schemas.microsoft.com/office/drawing/2014/main" id="{A2163E33-2663-3994-37ED-FAD3CC9150DF}"/>
              </a:ext>
            </a:extLst>
          </p:cNvPr>
          <p:cNvPicPr>
            <a:picLocks noChangeAspect="1"/>
          </p:cNvPicPr>
          <p:nvPr/>
        </p:nvPicPr>
        <p:blipFill>
          <a:blip r:embed="rId2"/>
          <a:stretch>
            <a:fillRect/>
          </a:stretch>
        </p:blipFill>
        <p:spPr>
          <a:xfrm>
            <a:off x="13335" y="1352558"/>
            <a:ext cx="12191996" cy="5095965"/>
          </a:xfrm>
          <a:prstGeom prst="rect">
            <a:avLst/>
          </a:prstGeom>
        </p:spPr>
      </p:pic>
      <p:sp>
        <p:nvSpPr>
          <p:cNvPr id="7" name="תיבת טקסט 6">
            <a:extLst>
              <a:ext uri="{FF2B5EF4-FFF2-40B4-BE49-F238E27FC236}">
                <a16:creationId xmlns:a16="http://schemas.microsoft.com/office/drawing/2014/main" id="{8CBFAB07-0DCA-A73A-5248-2BBCC8616DD1}"/>
              </a:ext>
            </a:extLst>
          </p:cNvPr>
          <p:cNvSpPr txBox="1"/>
          <p:nvPr/>
        </p:nvSpPr>
        <p:spPr>
          <a:xfrm>
            <a:off x="-172720" y="151296"/>
            <a:ext cx="11846560" cy="1119982"/>
          </a:xfrm>
          <a:prstGeom prst="rect">
            <a:avLst/>
          </a:prstGeom>
        </p:spPr>
        <p:txBody>
          <a:bodyPr vert="horz" lIns="91440" tIns="45720" rIns="91440" bIns="45720" rtlCol="0" anchor="ctr">
            <a:noAutofit/>
          </a:bodyPr>
          <a:lstStyle/>
          <a:p>
            <a:pPr>
              <a:lnSpc>
                <a:spcPct val="90000"/>
              </a:lnSpc>
              <a:spcAft>
                <a:spcPts val="600"/>
              </a:spcAft>
            </a:pPr>
            <a:r>
              <a:rPr lang="en-US" sz="3500" b="1" i="0" dirty="0" err="1">
                <a:solidFill>
                  <a:schemeClr val="accent1"/>
                </a:solidFill>
                <a:effectLst/>
              </a:rPr>
              <a:t>המרכז</a:t>
            </a:r>
            <a:r>
              <a:rPr lang="en-US" sz="3500" b="1" i="0" dirty="0">
                <a:solidFill>
                  <a:schemeClr val="accent1"/>
                </a:solidFill>
                <a:effectLst/>
              </a:rPr>
              <a:t> </a:t>
            </a:r>
            <a:r>
              <a:rPr lang="en-US" sz="3500" b="1" i="0" dirty="0" err="1">
                <a:solidFill>
                  <a:schemeClr val="accent1"/>
                </a:solidFill>
                <a:effectLst/>
              </a:rPr>
              <a:t>שם</a:t>
            </a:r>
            <a:r>
              <a:rPr lang="en-US" sz="3500" b="1" i="0" dirty="0">
                <a:solidFill>
                  <a:schemeClr val="accent1"/>
                </a:solidFill>
                <a:effectLst/>
              </a:rPr>
              <a:t> </a:t>
            </a:r>
            <a:r>
              <a:rPr lang="en-US" sz="3500" b="1" i="0" dirty="0" err="1">
                <a:solidFill>
                  <a:schemeClr val="accent1"/>
                </a:solidFill>
                <a:effectLst/>
              </a:rPr>
              <a:t>לעצמו</a:t>
            </a:r>
            <a:r>
              <a:rPr lang="en-US" sz="3500" b="1" i="0" dirty="0">
                <a:solidFill>
                  <a:schemeClr val="accent1"/>
                </a:solidFill>
                <a:effectLst/>
              </a:rPr>
              <a:t> </a:t>
            </a:r>
            <a:r>
              <a:rPr lang="en-US" sz="3500" b="1" i="0" dirty="0" err="1">
                <a:solidFill>
                  <a:schemeClr val="accent1"/>
                </a:solidFill>
                <a:effectLst/>
              </a:rPr>
              <a:t>מטרה</a:t>
            </a:r>
            <a:r>
              <a:rPr lang="en-US" sz="3500" b="1" i="0" dirty="0">
                <a:solidFill>
                  <a:schemeClr val="accent1"/>
                </a:solidFill>
                <a:effectLst/>
              </a:rPr>
              <a:t> </a:t>
            </a:r>
            <a:r>
              <a:rPr lang="en-US" sz="3500" b="1" i="0" dirty="0" err="1">
                <a:solidFill>
                  <a:schemeClr val="accent1"/>
                </a:solidFill>
                <a:effectLst/>
              </a:rPr>
              <a:t>לקדם</a:t>
            </a:r>
            <a:r>
              <a:rPr lang="en-US" sz="3500" b="1" i="0" dirty="0">
                <a:solidFill>
                  <a:schemeClr val="accent1"/>
                </a:solidFill>
                <a:effectLst/>
              </a:rPr>
              <a:t> </a:t>
            </a:r>
            <a:r>
              <a:rPr lang="en-US" sz="3500" b="1" i="0" dirty="0" err="1">
                <a:solidFill>
                  <a:schemeClr val="accent1"/>
                </a:solidFill>
                <a:effectLst/>
              </a:rPr>
              <a:t>את</a:t>
            </a:r>
            <a:r>
              <a:rPr lang="en-US" sz="3500" b="1" i="0" dirty="0">
                <a:solidFill>
                  <a:schemeClr val="accent1"/>
                </a:solidFill>
                <a:effectLst/>
              </a:rPr>
              <a:t> </a:t>
            </a:r>
            <a:r>
              <a:rPr lang="en-US" sz="3500" b="1" i="0" dirty="0" err="1">
                <a:solidFill>
                  <a:schemeClr val="accent1"/>
                </a:solidFill>
                <a:effectLst/>
              </a:rPr>
              <a:t>לימודי</a:t>
            </a:r>
            <a:r>
              <a:rPr lang="en-US" sz="3500" b="1" i="0" dirty="0">
                <a:solidFill>
                  <a:schemeClr val="accent1"/>
                </a:solidFill>
                <a:effectLst/>
              </a:rPr>
              <a:t> </a:t>
            </a:r>
            <a:r>
              <a:rPr lang="en-US" sz="3500" b="1" i="0" dirty="0" err="1">
                <a:solidFill>
                  <a:schemeClr val="accent1"/>
                </a:solidFill>
                <a:effectLst/>
              </a:rPr>
              <a:t>ההומניסטיקה</a:t>
            </a:r>
            <a:r>
              <a:rPr lang="en-US" sz="3500" b="1" i="0" dirty="0">
                <a:solidFill>
                  <a:schemeClr val="accent1"/>
                </a:solidFill>
                <a:effectLst/>
              </a:rPr>
              <a:t> </a:t>
            </a:r>
            <a:r>
              <a:rPr lang="en-US" sz="3500" b="1" i="0" dirty="0" err="1">
                <a:solidFill>
                  <a:schemeClr val="accent1"/>
                </a:solidFill>
                <a:effectLst/>
              </a:rPr>
              <a:t>ולהוביל</a:t>
            </a:r>
            <a:r>
              <a:rPr lang="en-US" sz="3500" b="1" i="0" dirty="0">
                <a:solidFill>
                  <a:schemeClr val="accent1"/>
                </a:solidFill>
                <a:effectLst/>
              </a:rPr>
              <a:t> </a:t>
            </a:r>
            <a:r>
              <a:rPr lang="en-US" sz="3500" b="1" i="0" dirty="0" err="1">
                <a:solidFill>
                  <a:schemeClr val="accent1"/>
                </a:solidFill>
                <a:effectLst/>
              </a:rPr>
              <a:t>תהליכי</a:t>
            </a:r>
            <a:r>
              <a:rPr lang="en-US" sz="3500" b="1" i="0" dirty="0">
                <a:solidFill>
                  <a:schemeClr val="accent1"/>
                </a:solidFill>
                <a:effectLst/>
              </a:rPr>
              <a:t> </a:t>
            </a:r>
            <a:r>
              <a:rPr lang="en-US" sz="3500" b="1" i="0" dirty="0" err="1">
                <a:solidFill>
                  <a:schemeClr val="accent1"/>
                </a:solidFill>
                <a:effectLst/>
              </a:rPr>
              <a:t>התחדשות</a:t>
            </a:r>
            <a:r>
              <a:rPr lang="en-US" sz="3500" b="1" i="0" dirty="0">
                <a:solidFill>
                  <a:schemeClr val="accent1"/>
                </a:solidFill>
                <a:effectLst/>
              </a:rPr>
              <a:t> </a:t>
            </a:r>
            <a:r>
              <a:rPr lang="en-US" sz="3500" b="1" i="0" dirty="0" err="1">
                <a:solidFill>
                  <a:schemeClr val="accent1"/>
                </a:solidFill>
                <a:effectLst/>
              </a:rPr>
              <a:t>למידה</a:t>
            </a:r>
            <a:r>
              <a:rPr lang="en-US" sz="3500" b="1" i="0" dirty="0">
                <a:solidFill>
                  <a:schemeClr val="accent1"/>
                </a:solidFill>
                <a:effectLst/>
              </a:rPr>
              <a:t> </a:t>
            </a:r>
            <a:r>
              <a:rPr lang="en-US" sz="3500" b="1" i="0" dirty="0" err="1">
                <a:solidFill>
                  <a:schemeClr val="accent1"/>
                </a:solidFill>
                <a:effectLst/>
              </a:rPr>
              <a:t>בעיר</a:t>
            </a:r>
            <a:r>
              <a:rPr lang="en-US" sz="3500" b="1" i="0" dirty="0">
                <a:solidFill>
                  <a:schemeClr val="accent1"/>
                </a:solidFill>
                <a:effectLst/>
              </a:rPr>
              <a:t>, </a:t>
            </a:r>
            <a:r>
              <a:rPr lang="en-US" sz="3500" b="1" i="0" dirty="0" err="1">
                <a:solidFill>
                  <a:schemeClr val="accent1"/>
                </a:solidFill>
                <a:effectLst/>
              </a:rPr>
              <a:t>בדגש</a:t>
            </a:r>
            <a:r>
              <a:rPr lang="en-US" sz="3500" b="1" i="0" dirty="0">
                <a:solidFill>
                  <a:schemeClr val="accent1"/>
                </a:solidFill>
                <a:effectLst/>
              </a:rPr>
              <a:t> </a:t>
            </a:r>
            <a:r>
              <a:rPr lang="en-US" sz="3500" b="1" i="0" dirty="0" err="1">
                <a:solidFill>
                  <a:schemeClr val="accent1"/>
                </a:solidFill>
                <a:effectLst/>
              </a:rPr>
              <a:t>על</a:t>
            </a:r>
            <a:r>
              <a:rPr lang="en-US" sz="3500" b="1" i="0" dirty="0">
                <a:solidFill>
                  <a:schemeClr val="accent1"/>
                </a:solidFill>
                <a:effectLst/>
              </a:rPr>
              <a:t> </a:t>
            </a:r>
            <a:r>
              <a:rPr lang="en-US" sz="3500" b="1" i="0" dirty="0" err="1">
                <a:solidFill>
                  <a:schemeClr val="accent1"/>
                </a:solidFill>
                <a:effectLst/>
              </a:rPr>
              <a:t>הלימודים</a:t>
            </a:r>
            <a:r>
              <a:rPr lang="en-US" sz="3500" b="1" i="0" dirty="0">
                <a:solidFill>
                  <a:schemeClr val="accent1"/>
                </a:solidFill>
                <a:effectLst/>
              </a:rPr>
              <a:t> </a:t>
            </a:r>
            <a:r>
              <a:rPr lang="en-US" sz="3500" b="1" i="0" dirty="0" err="1">
                <a:solidFill>
                  <a:schemeClr val="accent1"/>
                </a:solidFill>
                <a:effectLst/>
              </a:rPr>
              <a:t>ההומניים</a:t>
            </a:r>
            <a:r>
              <a:rPr lang="en-US" sz="3500" b="1" i="0" dirty="0">
                <a:solidFill>
                  <a:schemeClr val="accent1"/>
                </a:solidFill>
                <a:effectLst/>
              </a:rPr>
              <a:t>.</a:t>
            </a:r>
            <a:endParaRPr lang="en-US" sz="3500" b="1" dirty="0">
              <a:solidFill>
                <a:schemeClr val="accent1"/>
              </a:solidFill>
            </a:endParaRPr>
          </a:p>
        </p:txBody>
      </p:sp>
    </p:spTree>
    <p:extLst>
      <p:ext uri="{BB962C8B-B14F-4D97-AF65-F5344CB8AC3E}">
        <p14:creationId xmlns:p14="http://schemas.microsoft.com/office/powerpoint/2010/main" val="282386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C7E193-8529-D275-C2C7-34795E54090C}"/>
              </a:ext>
            </a:extLst>
          </p:cNvPr>
          <p:cNvSpPr>
            <a:spLocks noGrp="1"/>
          </p:cNvSpPr>
          <p:nvPr>
            <p:ph type="title"/>
          </p:nvPr>
        </p:nvSpPr>
        <p:spPr/>
        <p:txBody>
          <a:bodyPr/>
          <a:lstStyle/>
          <a:p>
            <a:r>
              <a:rPr lang="he-IL" dirty="0" err="1"/>
              <a:t>ת'כלס</a:t>
            </a:r>
            <a:r>
              <a:rPr lang="he-IL" dirty="0"/>
              <a:t> – מה עשינו ועושים עד כה?</a:t>
            </a:r>
          </a:p>
        </p:txBody>
      </p:sp>
      <p:sp>
        <p:nvSpPr>
          <p:cNvPr id="3" name="מציין מיקום תוכן 2">
            <a:extLst>
              <a:ext uri="{FF2B5EF4-FFF2-40B4-BE49-F238E27FC236}">
                <a16:creationId xmlns:a16="http://schemas.microsoft.com/office/drawing/2014/main" id="{5CC21BE1-7333-4423-D888-F408D201DE5C}"/>
              </a:ext>
            </a:extLst>
          </p:cNvPr>
          <p:cNvSpPr>
            <a:spLocks noGrp="1"/>
          </p:cNvSpPr>
          <p:nvPr>
            <p:ph idx="1"/>
          </p:nvPr>
        </p:nvSpPr>
        <p:spPr/>
        <p:txBody>
          <a:bodyPr/>
          <a:lstStyle/>
          <a:p>
            <a:endParaRPr lang="he-IL" dirty="0"/>
          </a:p>
        </p:txBody>
      </p:sp>
      <p:sp>
        <p:nvSpPr>
          <p:cNvPr id="4" name="מלבן 3">
            <a:extLst>
              <a:ext uri="{FF2B5EF4-FFF2-40B4-BE49-F238E27FC236}">
                <a16:creationId xmlns:a16="http://schemas.microsoft.com/office/drawing/2014/main" id="{81C7F8B3-BC1B-38E5-4A69-A2D46A05A1B5}"/>
              </a:ext>
            </a:extLst>
          </p:cNvPr>
          <p:cNvSpPr/>
          <p:nvPr/>
        </p:nvSpPr>
        <p:spPr>
          <a:xfrm>
            <a:off x="7858760" y="1825625"/>
            <a:ext cx="4175760" cy="2133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800" dirty="0"/>
              <a:t>16 בתי ספר בעיר </a:t>
            </a:r>
            <a:br>
              <a:rPr lang="en-US" sz="2800" dirty="0"/>
            </a:br>
            <a:r>
              <a:rPr lang="he-IL" sz="2800" dirty="0"/>
              <a:t>מקבלים ליווי פדגוגי מאיתנו</a:t>
            </a:r>
          </a:p>
        </p:txBody>
      </p:sp>
      <p:sp>
        <p:nvSpPr>
          <p:cNvPr id="5" name="מלבן 4">
            <a:extLst>
              <a:ext uri="{FF2B5EF4-FFF2-40B4-BE49-F238E27FC236}">
                <a16:creationId xmlns:a16="http://schemas.microsoft.com/office/drawing/2014/main" id="{7F84B179-C271-F703-6E4C-4721FE7182E7}"/>
              </a:ext>
            </a:extLst>
          </p:cNvPr>
          <p:cNvSpPr/>
          <p:nvPr/>
        </p:nvSpPr>
        <p:spPr>
          <a:xfrm>
            <a:off x="2659380" y="1815783"/>
            <a:ext cx="5059680" cy="2133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800" dirty="0"/>
              <a:t>קהילת "מובילי רוח" (השתלמות למורים שמובילים תהליכים משמעותיים בתחום ההומניסטיקה בבית הספר שלהם)</a:t>
            </a:r>
          </a:p>
        </p:txBody>
      </p:sp>
      <p:sp>
        <p:nvSpPr>
          <p:cNvPr id="6" name="מלבן 5">
            <a:extLst>
              <a:ext uri="{FF2B5EF4-FFF2-40B4-BE49-F238E27FC236}">
                <a16:creationId xmlns:a16="http://schemas.microsoft.com/office/drawing/2014/main" id="{225E5426-3001-02A2-3CA6-B7BA7CD9FDDC}"/>
              </a:ext>
            </a:extLst>
          </p:cNvPr>
          <p:cNvSpPr/>
          <p:nvPr/>
        </p:nvSpPr>
        <p:spPr>
          <a:xfrm>
            <a:off x="7858760" y="4085432"/>
            <a:ext cx="4175760" cy="2133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800" dirty="0"/>
              <a:t>בנייה של שתי משלחות מורים לחו"ל (תשפ"ה)</a:t>
            </a:r>
          </a:p>
        </p:txBody>
      </p:sp>
      <p:sp>
        <p:nvSpPr>
          <p:cNvPr id="7" name="מלבן 6">
            <a:extLst>
              <a:ext uri="{FF2B5EF4-FFF2-40B4-BE49-F238E27FC236}">
                <a16:creationId xmlns:a16="http://schemas.microsoft.com/office/drawing/2014/main" id="{E7FDA11B-D9C5-836C-BCB5-10C5DFC4919B}"/>
              </a:ext>
            </a:extLst>
          </p:cNvPr>
          <p:cNvSpPr/>
          <p:nvPr/>
        </p:nvSpPr>
        <p:spPr>
          <a:xfrm>
            <a:off x="4041140" y="4074478"/>
            <a:ext cx="3677920" cy="22332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800" dirty="0"/>
              <a:t>כנס מורי הרוח של תל אביב-יפו</a:t>
            </a:r>
          </a:p>
        </p:txBody>
      </p:sp>
      <p:sp>
        <p:nvSpPr>
          <p:cNvPr id="8" name="מלבן 7">
            <a:extLst>
              <a:ext uri="{FF2B5EF4-FFF2-40B4-BE49-F238E27FC236}">
                <a16:creationId xmlns:a16="http://schemas.microsoft.com/office/drawing/2014/main" id="{1A7BF47F-4BB2-D507-4331-88920645003D}"/>
              </a:ext>
            </a:extLst>
          </p:cNvPr>
          <p:cNvSpPr/>
          <p:nvPr/>
        </p:nvSpPr>
        <p:spPr>
          <a:xfrm>
            <a:off x="90170" y="1765935"/>
            <a:ext cx="2499360" cy="22332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800" dirty="0"/>
              <a:t>עיצוב מרחב למידה בזיקה לתכנים ולערכים הומניסטיים</a:t>
            </a:r>
          </a:p>
        </p:txBody>
      </p:sp>
      <p:sp>
        <p:nvSpPr>
          <p:cNvPr id="10" name="מלבן 9">
            <a:extLst>
              <a:ext uri="{FF2B5EF4-FFF2-40B4-BE49-F238E27FC236}">
                <a16:creationId xmlns:a16="http://schemas.microsoft.com/office/drawing/2014/main" id="{AC71703C-09A9-06A7-4C01-E24153BDCCCE}"/>
              </a:ext>
            </a:extLst>
          </p:cNvPr>
          <p:cNvSpPr/>
          <p:nvPr/>
        </p:nvSpPr>
        <p:spPr>
          <a:xfrm>
            <a:off x="223520" y="4084320"/>
            <a:ext cx="3677920" cy="22332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800" dirty="0"/>
              <a:t>קשרים ויוזמות עם מוסדות ומרחבים בעיר:  מוזיאון העיר, מוזיאון אנו, בית אריאלה...</a:t>
            </a:r>
          </a:p>
        </p:txBody>
      </p:sp>
    </p:spTree>
    <p:extLst>
      <p:ext uri="{BB962C8B-B14F-4D97-AF65-F5344CB8AC3E}">
        <p14:creationId xmlns:p14="http://schemas.microsoft.com/office/powerpoint/2010/main" val="1715370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1AEE2C-3ED7-E267-F346-92CD077AC041}"/>
              </a:ext>
            </a:extLst>
          </p:cNvPr>
          <p:cNvSpPr>
            <a:spLocks noGrp="1"/>
          </p:cNvSpPr>
          <p:nvPr>
            <p:ph type="title"/>
          </p:nvPr>
        </p:nvSpPr>
        <p:spPr>
          <a:xfrm>
            <a:off x="1046480" y="2103437"/>
            <a:ext cx="10515600" cy="1325563"/>
          </a:xfrm>
        </p:spPr>
        <p:txBody>
          <a:bodyPr>
            <a:normAutofit fontScale="90000"/>
          </a:bodyPr>
          <a:lstStyle/>
          <a:p>
            <a:pPr algn="ctr"/>
            <a:r>
              <a:rPr lang="he-IL" sz="6000" b="1" dirty="0">
                <a:solidFill>
                  <a:schemeClr val="accent2"/>
                </a:solidFill>
              </a:rPr>
              <a:t>מודל של </a:t>
            </a:r>
            <a:r>
              <a:rPr lang="en-US" sz="6000" b="1" dirty="0">
                <a:solidFill>
                  <a:schemeClr val="accent2"/>
                </a:solidFill>
              </a:rPr>
              <a:t>HUB</a:t>
            </a:r>
            <a:r>
              <a:rPr lang="he-IL" sz="6000" b="1" dirty="0">
                <a:solidFill>
                  <a:schemeClr val="accent2"/>
                </a:solidFill>
              </a:rPr>
              <a:t>/כוורת </a:t>
            </a:r>
            <a:r>
              <a:rPr lang="he-IL" sz="6000" b="1" dirty="0" err="1">
                <a:solidFill>
                  <a:schemeClr val="accent2"/>
                </a:solidFill>
              </a:rPr>
              <a:t>רשותית</a:t>
            </a:r>
            <a:br>
              <a:rPr lang="en-US" sz="6000" b="1" dirty="0"/>
            </a:br>
            <a:br>
              <a:rPr lang="en-US" sz="6000" b="1" dirty="0"/>
            </a:br>
            <a:r>
              <a:rPr lang="he-IL" sz="6000" b="1" dirty="0"/>
              <a:t>לא משרד חינוך ("פיקוח")</a:t>
            </a:r>
            <a:br>
              <a:rPr lang="en-US" sz="6000" b="1" dirty="0"/>
            </a:br>
            <a:r>
              <a:rPr lang="he-IL" sz="6000" b="1" dirty="0"/>
              <a:t>לא עמותה חיצונית ("אג'נדה")</a:t>
            </a:r>
            <a:br>
              <a:rPr lang="en-US" sz="6000" b="1" dirty="0"/>
            </a:br>
            <a:br>
              <a:rPr lang="en-US" sz="6000" b="1" dirty="0"/>
            </a:br>
            <a:endParaRPr lang="he-IL" sz="6000" b="1" dirty="0"/>
          </a:p>
        </p:txBody>
      </p:sp>
    </p:spTree>
    <p:extLst>
      <p:ext uri="{BB962C8B-B14F-4D97-AF65-F5344CB8AC3E}">
        <p14:creationId xmlns:p14="http://schemas.microsoft.com/office/powerpoint/2010/main" val="417607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76F5E2-E78E-5AB1-0703-EF550F4EF08E}"/>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DA666D99-190D-7010-42D4-2423218F3F8C}"/>
              </a:ext>
            </a:extLst>
          </p:cNvPr>
          <p:cNvSpPr>
            <a:spLocks noGrp="1"/>
          </p:cNvSpPr>
          <p:nvPr>
            <p:ph idx="1"/>
          </p:nvPr>
        </p:nvSpPr>
        <p:spPr/>
        <p:txBody>
          <a:bodyPr/>
          <a:lstStyle/>
          <a:p>
            <a:endParaRPr lang="he-IL"/>
          </a:p>
        </p:txBody>
      </p:sp>
      <p:pic>
        <p:nvPicPr>
          <p:cNvPr id="5" name="תמונה 4">
            <a:extLst>
              <a:ext uri="{FF2B5EF4-FFF2-40B4-BE49-F238E27FC236}">
                <a16:creationId xmlns:a16="http://schemas.microsoft.com/office/drawing/2014/main" id="{F7350861-F852-37EE-8A5C-46AA1DCCE625}"/>
              </a:ext>
            </a:extLst>
          </p:cNvPr>
          <p:cNvPicPr>
            <a:picLocks noChangeAspect="1"/>
          </p:cNvPicPr>
          <p:nvPr/>
        </p:nvPicPr>
        <p:blipFill rotWithShape="1">
          <a:blip r:embed="rId2"/>
          <a:srcRect l="20324" t="20075" r="19785" b="20184"/>
          <a:stretch/>
        </p:blipFill>
        <p:spPr>
          <a:xfrm>
            <a:off x="-404033" y="136634"/>
            <a:ext cx="12596033" cy="7067457"/>
          </a:xfrm>
          <a:prstGeom prst="rect">
            <a:avLst/>
          </a:prstGeom>
        </p:spPr>
      </p:pic>
    </p:spTree>
    <p:extLst>
      <p:ext uri="{BB962C8B-B14F-4D97-AF65-F5344CB8AC3E}">
        <p14:creationId xmlns:p14="http://schemas.microsoft.com/office/powerpoint/2010/main" val="100302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E92CB6-E141-CA51-0942-28038A975D49}"/>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CA70CD87-BCFC-DD73-2AD5-9FEB60CE6C9B}"/>
              </a:ext>
            </a:extLst>
          </p:cNvPr>
          <p:cNvSpPr>
            <a:spLocks noGrp="1"/>
          </p:cNvSpPr>
          <p:nvPr>
            <p:ph idx="1"/>
          </p:nvPr>
        </p:nvSpPr>
        <p:spPr/>
        <p:txBody>
          <a:bodyPr/>
          <a:lstStyle/>
          <a:p>
            <a:endParaRPr lang="he-IL" dirty="0"/>
          </a:p>
        </p:txBody>
      </p:sp>
      <p:pic>
        <p:nvPicPr>
          <p:cNvPr id="5" name="תמונה 4">
            <a:extLst>
              <a:ext uri="{FF2B5EF4-FFF2-40B4-BE49-F238E27FC236}">
                <a16:creationId xmlns:a16="http://schemas.microsoft.com/office/drawing/2014/main" id="{C19A1218-2064-527C-4FD2-8FECE1A73653}"/>
              </a:ext>
            </a:extLst>
          </p:cNvPr>
          <p:cNvPicPr>
            <a:picLocks noChangeAspect="1"/>
          </p:cNvPicPr>
          <p:nvPr/>
        </p:nvPicPr>
        <p:blipFill rotWithShape="1">
          <a:blip r:embed="rId2"/>
          <a:srcRect l="27580" t="24207" r="26280" b="18897"/>
          <a:stretch/>
        </p:blipFill>
        <p:spPr>
          <a:xfrm>
            <a:off x="1427480" y="139796"/>
            <a:ext cx="9926320" cy="6884986"/>
          </a:xfrm>
          <a:prstGeom prst="rect">
            <a:avLst/>
          </a:prstGeom>
        </p:spPr>
      </p:pic>
    </p:spTree>
    <p:extLst>
      <p:ext uri="{BB962C8B-B14F-4D97-AF65-F5344CB8AC3E}">
        <p14:creationId xmlns:p14="http://schemas.microsoft.com/office/powerpoint/2010/main" val="3415399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E74A65-1C59-C31B-50E8-C1E32A7B026B}"/>
              </a:ext>
            </a:extLst>
          </p:cNvPr>
          <p:cNvSpPr>
            <a:spLocks noGrp="1"/>
          </p:cNvSpPr>
          <p:nvPr>
            <p:ph type="title"/>
          </p:nvPr>
        </p:nvSpPr>
        <p:spPr/>
        <p:txBody>
          <a:bodyPr/>
          <a:lstStyle/>
          <a:p>
            <a:r>
              <a:rPr lang="he-IL" b="1" dirty="0">
                <a:solidFill>
                  <a:schemeClr val="tx2">
                    <a:lumMod val="75000"/>
                    <a:lumOff val="25000"/>
                  </a:schemeClr>
                </a:solidFill>
              </a:rPr>
              <a:t>עיקרי הרפורמה של לימודי הרוח במערכת החינוך</a:t>
            </a:r>
          </a:p>
        </p:txBody>
      </p:sp>
      <p:sp>
        <p:nvSpPr>
          <p:cNvPr id="3" name="מציין מיקום תוכן 2">
            <a:extLst>
              <a:ext uri="{FF2B5EF4-FFF2-40B4-BE49-F238E27FC236}">
                <a16:creationId xmlns:a16="http://schemas.microsoft.com/office/drawing/2014/main" id="{E186166B-CF7E-E608-7F7F-278F618DC434}"/>
              </a:ext>
            </a:extLst>
          </p:cNvPr>
          <p:cNvSpPr>
            <a:spLocks noGrp="1"/>
          </p:cNvSpPr>
          <p:nvPr>
            <p:ph idx="1"/>
          </p:nvPr>
        </p:nvSpPr>
        <p:spPr>
          <a:xfrm>
            <a:off x="990600" y="1917065"/>
            <a:ext cx="10515600" cy="4351338"/>
          </a:xfrm>
        </p:spPr>
        <p:txBody>
          <a:bodyPr/>
          <a:lstStyle/>
          <a:p>
            <a:r>
              <a:rPr lang="he-IL" b="1" dirty="0"/>
              <a:t>בחטיבת ביניים – </a:t>
            </a:r>
            <a:r>
              <a:rPr lang="he-IL" dirty="0"/>
              <a:t>מעבר להוראה סביב רעיונות גדולים, התמקדות במיומנויות למידה ומיומנויות רגשיות חברתיות, למידה מבוססת תוצר,  אוטונומיה רחבה מאוד בפירוק והרכבה מחדש של תחומי דעת ושיעורים בין-תחומיים.</a:t>
            </a:r>
          </a:p>
          <a:p>
            <a:endParaRPr lang="he-IL" dirty="0"/>
          </a:p>
          <a:p>
            <a:r>
              <a:rPr lang="he-IL" b="1" dirty="0"/>
              <a:t>בחטיבה העליונה – </a:t>
            </a:r>
            <a:r>
              <a:rPr lang="he-IL" dirty="0"/>
              <a:t>צמצום משמעותי של היקף הבגרות החיצונית (35% מהחומר בתחום דעת), שני פרויקטים מבוססי חקר ותוצר בכל תחום דעת בפיקוח משרד החינוך (35%), הערכה בית ספרית בתחום הדעת (30%).</a:t>
            </a:r>
            <a:br>
              <a:rPr lang="en-US" dirty="0"/>
            </a:br>
            <a:br>
              <a:rPr lang="en-US" dirty="0"/>
            </a:br>
            <a:endParaRPr lang="he-IL" dirty="0"/>
          </a:p>
          <a:p>
            <a:endParaRPr lang="he-IL" dirty="0"/>
          </a:p>
          <a:p>
            <a:endParaRPr lang="he-IL" dirty="0"/>
          </a:p>
        </p:txBody>
      </p:sp>
    </p:spTree>
    <p:extLst>
      <p:ext uri="{BB962C8B-B14F-4D97-AF65-F5344CB8AC3E}">
        <p14:creationId xmlns:p14="http://schemas.microsoft.com/office/powerpoint/2010/main" val="311568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277B53-2D77-9C07-3125-1AFB2C864D36}"/>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5779F572-3166-D407-7FF1-0F51C4D51473}"/>
              </a:ext>
            </a:extLst>
          </p:cNvPr>
          <p:cNvSpPr>
            <a:spLocks noGrp="1"/>
          </p:cNvSpPr>
          <p:nvPr>
            <p:ph idx="1"/>
          </p:nvPr>
        </p:nvSpPr>
        <p:spPr/>
        <p:txBody>
          <a:bodyPr/>
          <a:lstStyle/>
          <a:p>
            <a:endParaRPr lang="he-IL"/>
          </a:p>
        </p:txBody>
      </p:sp>
      <p:pic>
        <p:nvPicPr>
          <p:cNvPr id="5" name="תמונה 4">
            <a:extLst>
              <a:ext uri="{FF2B5EF4-FFF2-40B4-BE49-F238E27FC236}">
                <a16:creationId xmlns:a16="http://schemas.microsoft.com/office/drawing/2014/main" id="{7726C51B-F9E9-73A2-DB35-B209C490762B}"/>
              </a:ext>
            </a:extLst>
          </p:cNvPr>
          <p:cNvPicPr>
            <a:picLocks noChangeAspect="1"/>
          </p:cNvPicPr>
          <p:nvPr/>
        </p:nvPicPr>
        <p:blipFill rotWithShape="1">
          <a:blip r:embed="rId2"/>
          <a:srcRect l="22499" t="24652" r="19333" b="27111"/>
          <a:stretch/>
        </p:blipFill>
        <p:spPr>
          <a:xfrm>
            <a:off x="-2100385" y="0"/>
            <a:ext cx="14386978" cy="7029722"/>
          </a:xfrm>
          <a:prstGeom prst="rect">
            <a:avLst/>
          </a:prstGeom>
        </p:spPr>
      </p:pic>
    </p:spTree>
    <p:extLst>
      <p:ext uri="{BB962C8B-B14F-4D97-AF65-F5344CB8AC3E}">
        <p14:creationId xmlns:p14="http://schemas.microsoft.com/office/powerpoint/2010/main" val="264312458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956</TotalTime>
  <Words>422</Words>
  <Application>Microsoft Office PowerPoint</Application>
  <PresentationFormat>מסך רחב</PresentationFormat>
  <Paragraphs>29</Paragraphs>
  <Slides>16</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16</vt:i4>
      </vt:variant>
    </vt:vector>
  </HeadingPairs>
  <TitlesOfParts>
    <vt:vector size="20" baseType="lpstr">
      <vt:lpstr>Aptos</vt:lpstr>
      <vt:lpstr>Aptos Display</vt:lpstr>
      <vt:lpstr>Arial</vt:lpstr>
      <vt:lpstr>ערכת נושא Office</vt:lpstr>
      <vt:lpstr>מרכז למורי רוח וחברה</vt:lpstr>
      <vt:lpstr>מצגת של PowerPoint‏</vt:lpstr>
      <vt:lpstr>מצגת של PowerPoint‏</vt:lpstr>
      <vt:lpstr>ת'כלס – מה עשינו ועושים עד כה?</vt:lpstr>
      <vt:lpstr>מודל של HUB/כוורת רשותית  לא משרד חינוך ("פיקוח") לא עמותה חיצונית ("אג'נדה")  </vt:lpstr>
      <vt:lpstr>מצגת של PowerPoint‏</vt:lpstr>
      <vt:lpstr>מצגת של PowerPoint‏</vt:lpstr>
      <vt:lpstr>עיקרי הרפורמה של לימודי הרוח במערכת החינוך</vt:lpstr>
      <vt:lpstr>מצגת של PowerPoint‏</vt:lpstr>
      <vt:lpstr>ההגיונות הסותרים בהוראה – צבי לם</vt:lpstr>
      <vt:lpstr>"היעלמותו של המורה ומעשה ההוראה" – GERT BIESTA</vt:lpstr>
      <vt:lpstr>דמותה של המורה הטובה ללימודי רוח</vt:lpstr>
      <vt:lpstr>מצגת של PowerPoint‏</vt:lpstr>
      <vt:lpstr>מצגת של PowerPoint‏</vt:lpstr>
      <vt:lpstr>מצגת של PowerPoint‏</vt:lpstr>
      <vt:lpstr>ספרים ומכשירים אחרים: על הקריאה בכיתה כיום ד"ר ננה אריאל</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מרכז למורי רוח וחברה</dc:title>
  <dc:creator>Asaf de-Vries</dc:creator>
  <cp:lastModifiedBy>Asaf de-Vries</cp:lastModifiedBy>
  <cp:revision>2</cp:revision>
  <dcterms:created xsi:type="dcterms:W3CDTF">2024-03-06T17:52:42Z</dcterms:created>
  <dcterms:modified xsi:type="dcterms:W3CDTF">2024-03-07T09:49:03Z</dcterms:modified>
</cp:coreProperties>
</file>